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75" r:id="rId3"/>
    <p:sldId id="276" r:id="rId4"/>
    <p:sldId id="265" r:id="rId5"/>
    <p:sldId id="282" r:id="rId6"/>
    <p:sldId id="284" r:id="rId7"/>
    <p:sldId id="281" r:id="rId8"/>
    <p:sldId id="292" r:id="rId9"/>
    <p:sldId id="290" r:id="rId10"/>
    <p:sldId id="291" r:id="rId11"/>
    <p:sldId id="302" r:id="rId12"/>
    <p:sldId id="287" r:id="rId13"/>
    <p:sldId id="293" r:id="rId14"/>
    <p:sldId id="295" r:id="rId15"/>
    <p:sldId id="298" r:id="rId16"/>
    <p:sldId id="296" r:id="rId17"/>
    <p:sldId id="299" r:id="rId18"/>
    <p:sldId id="300" r:id="rId19"/>
    <p:sldId id="301" r:id="rId20"/>
    <p:sldId id="303" r:id="rId21"/>
    <p:sldId id="304" r:id="rId22"/>
    <p:sldId id="306" r:id="rId23"/>
    <p:sldId id="307" r:id="rId24"/>
    <p:sldId id="283" r:id="rId25"/>
    <p:sldId id="266" r:id="rId26"/>
    <p:sldId id="272" r:id="rId27"/>
    <p:sldId id="271" r:id="rId28"/>
    <p:sldId id="279" r:id="rId29"/>
    <p:sldId id="278" r:id="rId30"/>
    <p:sldId id="260" r:id="rId31"/>
    <p:sldId id="261" r:id="rId32"/>
    <p:sldId id="262" r:id="rId33"/>
    <p:sldId id="263" r:id="rId34"/>
    <p:sldId id="264" r:id="rId35"/>
    <p:sldId id="267" r:id="rId36"/>
    <p:sldId id="280" r:id="rId37"/>
  </p:sldIdLst>
  <p:sldSz cx="12192000" cy="6858000"/>
  <p:notesSz cx="7104063" cy="10234613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9598"/>
    <a:srgbClr val="CEB9ED"/>
    <a:srgbClr val="AD8BE1"/>
    <a:srgbClr val="FFD8D9"/>
    <a:srgbClr val="F7F7F7"/>
    <a:srgbClr val="797DE8"/>
    <a:srgbClr val="E29FBE"/>
    <a:srgbClr val="AFD7D9"/>
    <a:srgbClr val="D8C9C6"/>
    <a:srgbClr val="F8AD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990" y="4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193-43B0-B2FD-A9FB74C77E9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193-43B0-B2FD-A9FB74C77E9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193-43B0-B2FD-A9FB74C77E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35082952"/>
        <c:axId val="635080000"/>
      </c:barChart>
      <c:catAx>
        <c:axId val="635082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635080000"/>
        <c:crosses val="autoZero"/>
        <c:auto val="1"/>
        <c:lblAlgn val="ctr"/>
        <c:lblOffset val="100"/>
        <c:noMultiLvlLbl val="0"/>
      </c:catAx>
      <c:valAx>
        <c:axId val="6350800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6350829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6.svg>
</file>

<file path=ppt/media/image37.png>
</file>

<file path=ppt/media/image38.png>
</file>

<file path=ppt/media/image38.svg>
</file>

<file path=ppt/media/image39.png>
</file>

<file path=ppt/media/image4.png>
</file>

<file path=ppt/media/image40.png>
</file>

<file path=ppt/media/image40.sv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0742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1736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2312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6672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6469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659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5089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1279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4014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3847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1210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1E6E86-9C0A-4A2D-8618-9781F5C54702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1410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ovenapp.io/project/iyquE9YK1540VxupmOqj1FcOoXf19ay5#Wlz7j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7" Type="http://schemas.openxmlformats.org/officeDocument/2006/relationships/image" Target="../media/image40.sv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8.png"/><Relationship Id="rId5" Type="http://schemas.openxmlformats.org/officeDocument/2006/relationships/image" Target="../media/image38.svg"/><Relationship Id="rId4" Type="http://schemas.openxmlformats.org/officeDocument/2006/relationships/image" Target="../media/image4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6.png"/><Relationship Id="rId16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jpe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/>
          <p:cNvSpPr txBox="1"/>
          <p:nvPr/>
        </p:nvSpPr>
        <p:spPr>
          <a:xfrm>
            <a:off x="5120828" y="5221357"/>
            <a:ext cx="19503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3200" b="1" spc="-150" dirty="0">
                <a:solidFill>
                  <a:schemeClr val="bg1"/>
                </a:solidFill>
                <a:latin typeface="+mj-lt"/>
                <a:ea typeface="푸른전남 Medium" panose="020B0603000000000000" pitchFamily="50" charset="-127"/>
              </a:rPr>
              <a:t>SHOEFLY</a:t>
            </a:r>
            <a:endParaRPr kumimoji="1" lang="ja-JP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正方形/長方形 1"/>
          <p:cNvSpPr/>
          <p:nvPr/>
        </p:nvSpPr>
        <p:spPr>
          <a:xfrm>
            <a:off x="3920593" y="1885121"/>
            <a:ext cx="4350810" cy="3087757"/>
          </a:xfrm>
          <a:prstGeom prst="rect">
            <a:avLst/>
          </a:prstGeom>
          <a:ln w="152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034" y="2831446"/>
            <a:ext cx="3435928" cy="119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9406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460392"/>
            <a:ext cx="3621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작업 스케줄러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30139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 </a:t>
            </a:r>
            <a:r>
              <a:rPr lang="ko-KR" altLang="en-US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개발환경 및 기획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F828226-22BD-44AF-AE0B-E30E08095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846" y="1667396"/>
            <a:ext cx="11638308" cy="39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00428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C33940-E03C-45A5-8B73-C2004DE003E0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460392"/>
            <a:ext cx="28777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스토리보드</a:t>
            </a:r>
            <a:endParaRPr lang="ja-JP" altLang="en-US" sz="28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6D493553-4F4A-49CC-9146-6B53B996CCB7}"/>
              </a:ext>
            </a:extLst>
          </p:cNvPr>
          <p:cNvSpPr/>
          <p:nvPr/>
        </p:nvSpPr>
        <p:spPr>
          <a:xfrm>
            <a:off x="1256000" y="5281308"/>
            <a:ext cx="9668934" cy="948267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ko-KR" sz="1200" dirty="0" smtClean="0">
                <a:solidFill>
                  <a:schemeClr val="tx1"/>
                </a:solidFill>
              </a:rPr>
              <a:t>( Oven </a:t>
            </a:r>
            <a:r>
              <a:rPr lang="en-US" altLang="ko-KR" sz="1200" dirty="0">
                <a:solidFill>
                  <a:schemeClr val="tx1"/>
                </a:solidFill>
              </a:rPr>
              <a:t>: </a:t>
            </a:r>
            <a:r>
              <a:rPr lang="en-US" altLang="ko-KR" sz="1200" dirty="0">
                <a:solidFill>
                  <a:schemeClr val="tx1"/>
                </a:solidFill>
                <a:hlinkClick r:id="rId2"/>
              </a:rPr>
              <a:t>https://</a:t>
            </a:r>
            <a:r>
              <a:rPr lang="en-US" altLang="ko-KR" sz="1200" dirty="0" smtClean="0">
                <a:solidFill>
                  <a:schemeClr val="tx1"/>
                </a:solidFill>
                <a:hlinkClick r:id="rId2"/>
              </a:rPr>
              <a:t>ovenapp.io/project/iyquE9YK1540VxupmOqj1FcOoXf19ay5#Wlz7j</a:t>
            </a:r>
            <a:r>
              <a:rPr lang="en-US" altLang="ko-KR" sz="1200" dirty="0">
                <a:solidFill>
                  <a:schemeClr val="tx1"/>
                </a:solidFill>
              </a:rPr>
              <a:t> </a:t>
            </a:r>
            <a:r>
              <a:rPr lang="en-US" altLang="ko-KR" sz="1200" dirty="0" smtClean="0">
                <a:solidFill>
                  <a:schemeClr val="tx1"/>
                </a:solidFill>
              </a:rPr>
              <a:t>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911A3B35-51FB-44D0-820F-DF7A780B9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3572" y="1674932"/>
            <a:ext cx="5324235" cy="3354268"/>
          </a:xfrm>
          <a:prstGeom prst="rect">
            <a:avLst/>
          </a:prstGeom>
        </p:spPr>
      </p:pic>
      <p:sp>
        <p:nvSpPr>
          <p:cNvPr id="11" name="テキスト ボックス 4">
            <a:extLst>
              <a:ext uri="{FF2B5EF4-FFF2-40B4-BE49-F238E27FC236}">
                <a16:creationId xmlns:a16="http://schemas.microsoft.com/office/drawing/2014/main" id="{F3DA7456-B6B0-4725-A797-A6CA209BD77C}"/>
              </a:ext>
            </a:extLst>
          </p:cNvPr>
          <p:cNvSpPr txBox="1"/>
          <p:nvPr/>
        </p:nvSpPr>
        <p:spPr>
          <a:xfrm>
            <a:off x="132523" y="198782"/>
            <a:ext cx="30139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 </a:t>
            </a:r>
            <a:r>
              <a:rPr lang="ko-KR" altLang="en-US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개발환경 및 기획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/>
          <a:srcRect l="19824" r="19096"/>
          <a:stretch/>
        </p:blipFill>
        <p:spPr>
          <a:xfrm>
            <a:off x="6686309" y="1478023"/>
            <a:ext cx="4238625" cy="3748086"/>
          </a:xfrm>
          <a:prstGeom prst="rect">
            <a:avLst/>
          </a:prstGeom>
        </p:spPr>
      </p:pic>
      <p:sp>
        <p:nvSpPr>
          <p:cNvPr id="6" name="오른쪽 화살표 5"/>
          <p:cNvSpPr/>
          <p:nvPr/>
        </p:nvSpPr>
        <p:spPr>
          <a:xfrm>
            <a:off x="6340405" y="3109750"/>
            <a:ext cx="649025" cy="484632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086858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8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A7B66C84-0302-41FE-B1E5-F96D69CC75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96" r="28681" b="40591"/>
          <a:stretch/>
        </p:blipFill>
        <p:spPr>
          <a:xfrm>
            <a:off x="1092970" y="722002"/>
            <a:ext cx="10006060" cy="5901437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460392"/>
            <a:ext cx="43823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DB TABLE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구조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30139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 </a:t>
            </a:r>
            <a:r>
              <a:rPr lang="ko-KR" altLang="en-US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개발환경 및 기획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27877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C33940-E03C-45A5-8B73-C2004DE003E0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460392"/>
            <a:ext cx="56487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DB TABLE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구조</a:t>
            </a:r>
            <a:r>
              <a:rPr lang="en-US" altLang="ko-KR" sz="28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sz="28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회원</a:t>
            </a:r>
            <a:r>
              <a:rPr lang="en-US" altLang="ko-KR" sz="28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ja-JP" altLang="en-US" sz="28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30139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 </a:t>
            </a:r>
            <a:r>
              <a:rPr lang="ko-KR" altLang="en-US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개발환경 및 기획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E539EF22-18E1-4B8F-AEE0-BE55851EB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975" y="1830580"/>
            <a:ext cx="3600450" cy="2952750"/>
          </a:xfrm>
          <a:prstGeom prst="rect">
            <a:avLst/>
          </a:prstGeom>
        </p:spPr>
      </p:pic>
      <p:pic>
        <p:nvPicPr>
          <p:cNvPr id="10" name="그림 9" descr="테이블이(가) 표시된 사진&#10;&#10;자동 생성된 설명">
            <a:extLst>
              <a:ext uri="{FF2B5EF4-FFF2-40B4-BE49-F238E27FC236}">
                <a16:creationId xmlns:a16="http://schemas.microsoft.com/office/drawing/2014/main" id="{2E73D41E-A5ED-4B1A-88FC-B93EC79A5F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1541" y="2316355"/>
            <a:ext cx="3676650" cy="24669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D65871B-E2A9-4CB8-839D-6CF5404B043A}"/>
              </a:ext>
            </a:extLst>
          </p:cNvPr>
          <p:cNvSpPr txBox="1"/>
          <p:nvPr/>
        </p:nvSpPr>
        <p:spPr>
          <a:xfrm>
            <a:off x="1744133" y="1461248"/>
            <a:ext cx="3285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회원 테이블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B6D917-39A1-4159-B277-E61624804244}"/>
              </a:ext>
            </a:extLst>
          </p:cNvPr>
          <p:cNvSpPr txBox="1"/>
          <p:nvPr/>
        </p:nvSpPr>
        <p:spPr>
          <a:xfrm>
            <a:off x="6941608" y="1947023"/>
            <a:ext cx="3285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회원 주소 테이블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6D493553-4F4A-49CC-9146-6B53B996CCB7}"/>
              </a:ext>
            </a:extLst>
          </p:cNvPr>
          <p:cNvSpPr/>
          <p:nvPr/>
        </p:nvSpPr>
        <p:spPr>
          <a:xfrm>
            <a:off x="1256000" y="5281308"/>
            <a:ext cx="9668934" cy="948267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ko-KR" altLang="en-US" sz="1600" dirty="0">
                <a:solidFill>
                  <a:schemeClr val="tx1"/>
                </a:solidFill>
              </a:rPr>
              <a:t>회원이 여러 개의 주소를 가질 수 있도록 하기 위해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lvl="1"/>
            <a:r>
              <a:rPr lang="ko-KR" altLang="en-US" sz="1600" dirty="0">
                <a:solidFill>
                  <a:schemeClr val="tx1"/>
                </a:solidFill>
              </a:rPr>
              <a:t>회원 주소 테이블로 분리하였습니다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5255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C33940-E03C-45A5-8B73-C2004DE003E0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460392"/>
            <a:ext cx="56487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DB TABLE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구조</a:t>
            </a:r>
            <a:r>
              <a:rPr lang="en-US" altLang="ko-KR" sz="28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sz="28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상품</a:t>
            </a:r>
            <a:r>
              <a:rPr lang="en-US" altLang="ko-KR" sz="28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ja-JP" altLang="en-US" sz="28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30139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 </a:t>
            </a:r>
            <a:r>
              <a:rPr lang="ko-KR" altLang="en-US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개발환경 및 기획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B6D917-39A1-4159-B277-E61624804244}"/>
              </a:ext>
            </a:extLst>
          </p:cNvPr>
          <p:cNvSpPr txBox="1"/>
          <p:nvPr/>
        </p:nvSpPr>
        <p:spPr>
          <a:xfrm>
            <a:off x="6941608" y="2181566"/>
            <a:ext cx="3285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상품 상세 테이블 </a:t>
            </a:r>
            <a:r>
              <a:rPr lang="en-US" altLang="ko-KR" b="1" dirty="0"/>
              <a:t>(</a:t>
            </a:r>
            <a:r>
              <a:rPr lang="ko-KR" altLang="en-US" b="1" dirty="0"/>
              <a:t>사이즈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6D493553-4F4A-49CC-9146-6B53B996CCB7}"/>
              </a:ext>
            </a:extLst>
          </p:cNvPr>
          <p:cNvSpPr/>
          <p:nvPr/>
        </p:nvSpPr>
        <p:spPr>
          <a:xfrm>
            <a:off x="1256000" y="5281308"/>
            <a:ext cx="9668934" cy="948267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ko-KR" altLang="en-US" sz="1600" dirty="0">
                <a:solidFill>
                  <a:schemeClr val="tx1"/>
                </a:solidFill>
              </a:rPr>
              <a:t>상품 사이즈 별로 상품 구매신청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>
                <a:solidFill>
                  <a:schemeClr val="tx1"/>
                </a:solidFill>
              </a:rPr>
              <a:t>판매신청을 받기 위해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lvl="1"/>
            <a:r>
              <a:rPr lang="ko-KR" altLang="en-US" sz="1600" dirty="0">
                <a:solidFill>
                  <a:schemeClr val="tx1"/>
                </a:solidFill>
              </a:rPr>
              <a:t>상품 상세 테이블을 만들었습니다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pic>
        <p:nvPicPr>
          <p:cNvPr id="15" name="그림 14" descr="테이블이(가) 표시된 사진&#10;&#10;자동 생성된 설명">
            <a:extLst>
              <a:ext uri="{FF2B5EF4-FFF2-40B4-BE49-F238E27FC236}">
                <a16:creationId xmlns:a16="http://schemas.microsoft.com/office/drawing/2014/main" id="{8059DDB1-4C4C-4A9F-81E1-089FF93DD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335" y="2210151"/>
            <a:ext cx="3639058" cy="248637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F691082-AD9E-4C8C-AD4E-A43D2304EF2B}"/>
              </a:ext>
            </a:extLst>
          </p:cNvPr>
          <p:cNvSpPr txBox="1"/>
          <p:nvPr/>
        </p:nvSpPr>
        <p:spPr>
          <a:xfrm>
            <a:off x="1611335" y="1840819"/>
            <a:ext cx="3285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상품 테이블</a:t>
            </a:r>
          </a:p>
        </p:txBody>
      </p:sp>
      <p:pic>
        <p:nvPicPr>
          <p:cNvPr id="19" name="그림 18" descr="테이블이(가) 표시된 사진&#10;&#10;자동 생성된 설명">
            <a:extLst>
              <a:ext uri="{FF2B5EF4-FFF2-40B4-BE49-F238E27FC236}">
                <a16:creationId xmlns:a16="http://schemas.microsoft.com/office/drawing/2014/main" id="{6028AA47-E8B9-43DE-8670-20A3CFD6C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1608" y="2605129"/>
            <a:ext cx="3619500" cy="162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1776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C33940-E03C-45A5-8B73-C2004DE003E0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460392"/>
            <a:ext cx="8617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DB TABLE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구조</a:t>
            </a:r>
            <a:r>
              <a:rPr lang="en-US" altLang="ko-KR" sz="28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sz="28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구매신청</a:t>
            </a:r>
            <a:r>
              <a:rPr lang="en-US" altLang="ko-KR" sz="28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28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판매신청</a:t>
            </a:r>
            <a:r>
              <a:rPr lang="en-US" altLang="ko-KR" sz="28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ja-JP" altLang="en-US" sz="28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30139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 </a:t>
            </a:r>
            <a:r>
              <a:rPr lang="ko-KR" altLang="en-US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개발환경 및 기획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B6D917-39A1-4159-B277-E61624804244}"/>
              </a:ext>
            </a:extLst>
          </p:cNvPr>
          <p:cNvSpPr txBox="1"/>
          <p:nvPr/>
        </p:nvSpPr>
        <p:spPr>
          <a:xfrm>
            <a:off x="6642927" y="1600672"/>
            <a:ext cx="3285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상품 판매신청 테이블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6D493553-4F4A-49CC-9146-6B53B996CCB7}"/>
              </a:ext>
            </a:extLst>
          </p:cNvPr>
          <p:cNvSpPr/>
          <p:nvPr/>
        </p:nvSpPr>
        <p:spPr>
          <a:xfrm>
            <a:off x="1256000" y="5281308"/>
            <a:ext cx="9668934" cy="948267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ko-KR" altLang="en-US" sz="1600" dirty="0">
                <a:solidFill>
                  <a:schemeClr val="tx1"/>
                </a:solidFill>
              </a:rPr>
              <a:t>회원이 주문신청을 넣을 경우 등록되는 테이블입니다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</a:p>
          <a:p>
            <a:pPr lvl="1"/>
            <a:r>
              <a:rPr lang="ko-KR" altLang="en-US" sz="1600" dirty="0">
                <a:solidFill>
                  <a:schemeClr val="tx1"/>
                </a:solidFill>
              </a:rPr>
              <a:t>여러 테이블의 기본키를 참고하여 신청서에 필요한 정보들을 담을 수 있게 하였습니다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</a:p>
          <a:p>
            <a:pPr lvl="1"/>
            <a:r>
              <a:rPr lang="ko-KR" altLang="en-US" sz="1600" dirty="0">
                <a:solidFill>
                  <a:schemeClr val="tx1"/>
                </a:solidFill>
              </a:rPr>
              <a:t>신청서의 진행도에 따라 </a:t>
            </a:r>
            <a:r>
              <a:rPr lang="en-US" altLang="ko-KR" sz="1600" dirty="0">
                <a:solidFill>
                  <a:schemeClr val="tx1"/>
                </a:solidFill>
              </a:rPr>
              <a:t>STATE </a:t>
            </a:r>
            <a:r>
              <a:rPr lang="ko-KR" altLang="en-US" sz="1600" dirty="0">
                <a:solidFill>
                  <a:schemeClr val="tx1"/>
                </a:solidFill>
              </a:rPr>
              <a:t>값에 변화를 주었습니다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691082-AD9E-4C8C-AD4E-A43D2304EF2B}"/>
              </a:ext>
            </a:extLst>
          </p:cNvPr>
          <p:cNvSpPr txBox="1"/>
          <p:nvPr/>
        </p:nvSpPr>
        <p:spPr>
          <a:xfrm>
            <a:off x="1611335" y="1598891"/>
            <a:ext cx="3285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상품 구매신청 테이블</a:t>
            </a:r>
          </a:p>
        </p:txBody>
      </p:sp>
      <p:pic>
        <p:nvPicPr>
          <p:cNvPr id="8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DAF388E9-4465-458D-B486-26D7C79AD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796" y="1987276"/>
            <a:ext cx="3648584" cy="3000794"/>
          </a:xfrm>
          <a:prstGeom prst="rect">
            <a:avLst/>
          </a:prstGeom>
        </p:spPr>
      </p:pic>
      <p:pic>
        <p:nvPicPr>
          <p:cNvPr id="15" name="그림 14" descr="테이블이(가) 표시된 사진&#10;&#10;자동 생성된 설명">
            <a:extLst>
              <a:ext uri="{FF2B5EF4-FFF2-40B4-BE49-F238E27FC236}">
                <a16:creationId xmlns:a16="http://schemas.microsoft.com/office/drawing/2014/main" id="{43017F66-7BCD-4C98-B246-641F59D88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2927" y="1989797"/>
            <a:ext cx="3648584" cy="326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9221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C33940-E03C-45A5-8B73-C2004DE003E0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460392"/>
            <a:ext cx="79163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DB TABLE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구조</a:t>
            </a:r>
            <a:r>
              <a:rPr lang="en-US" altLang="ko-KR" sz="28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(FAQ, NOTICE)</a:t>
            </a:r>
            <a:endParaRPr lang="ja-JP" altLang="en-US" sz="28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30139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 </a:t>
            </a:r>
            <a:r>
              <a:rPr lang="ko-KR" altLang="en-US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개발환경 및 기획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B6D917-39A1-4159-B277-E61624804244}"/>
              </a:ext>
            </a:extLst>
          </p:cNvPr>
          <p:cNvSpPr txBox="1"/>
          <p:nvPr/>
        </p:nvSpPr>
        <p:spPr>
          <a:xfrm>
            <a:off x="6642927" y="1842600"/>
            <a:ext cx="3285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공지사항 게시판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6D493553-4F4A-49CC-9146-6B53B996CCB7}"/>
              </a:ext>
            </a:extLst>
          </p:cNvPr>
          <p:cNvSpPr/>
          <p:nvPr/>
        </p:nvSpPr>
        <p:spPr>
          <a:xfrm>
            <a:off x="1256000" y="5281308"/>
            <a:ext cx="9668934" cy="948267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ko-KR" altLang="en-US" sz="1600" dirty="0">
                <a:solidFill>
                  <a:schemeClr val="tx1"/>
                </a:solidFill>
              </a:rPr>
              <a:t>관리자만 작성할 수 있는 자주 묻는 질문 게시판과 공지사항 게시판 입니다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</a:p>
          <a:p>
            <a:pPr lvl="1"/>
            <a:r>
              <a:rPr lang="ko-KR" altLang="en-US" sz="1600" dirty="0">
                <a:solidFill>
                  <a:schemeClr val="tx1"/>
                </a:solidFill>
              </a:rPr>
              <a:t>페이지 기능만을 생각하고 테이블을 구현하였습니다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691082-AD9E-4C8C-AD4E-A43D2304EF2B}"/>
              </a:ext>
            </a:extLst>
          </p:cNvPr>
          <p:cNvSpPr txBox="1"/>
          <p:nvPr/>
        </p:nvSpPr>
        <p:spPr>
          <a:xfrm>
            <a:off x="1611335" y="1840819"/>
            <a:ext cx="3285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자주 묻는 질문 게시판</a:t>
            </a:r>
          </a:p>
        </p:txBody>
      </p:sp>
      <p:pic>
        <p:nvPicPr>
          <p:cNvPr id="7" name="그림 6" descr="테이블이(가) 표시된 사진&#10;&#10;자동 생성된 설명">
            <a:extLst>
              <a:ext uri="{FF2B5EF4-FFF2-40B4-BE49-F238E27FC236}">
                <a16:creationId xmlns:a16="http://schemas.microsoft.com/office/drawing/2014/main" id="{DB9DA016-B240-408F-9898-99850EEFD3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506" y="2229204"/>
            <a:ext cx="3677163" cy="2467319"/>
          </a:xfrm>
          <a:prstGeom prst="rect">
            <a:avLst/>
          </a:prstGeom>
        </p:spPr>
      </p:pic>
      <p:pic>
        <p:nvPicPr>
          <p:cNvPr id="9" name="그림 8" descr="테이블이(가) 표시된 사진&#10;&#10;자동 생성된 설명">
            <a:extLst>
              <a:ext uri="{FF2B5EF4-FFF2-40B4-BE49-F238E27FC236}">
                <a16:creationId xmlns:a16="http://schemas.microsoft.com/office/drawing/2014/main" id="{8117EB17-D636-4E85-81C0-A0231F5347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2927" y="2258123"/>
            <a:ext cx="3609975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5775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C33940-E03C-45A5-8B73-C2004DE003E0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460392"/>
            <a:ext cx="56487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DB TABLE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구조</a:t>
            </a:r>
            <a:r>
              <a:rPr lang="en-US" altLang="ko-KR" sz="28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sz="28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후기</a:t>
            </a:r>
            <a:r>
              <a:rPr lang="en-US" altLang="ko-KR" sz="28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ja-JP" altLang="en-US" sz="28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30139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 </a:t>
            </a:r>
            <a:r>
              <a:rPr lang="ko-KR" altLang="en-US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개발환경 및 기획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B6D917-39A1-4159-B277-E61624804244}"/>
              </a:ext>
            </a:extLst>
          </p:cNvPr>
          <p:cNvSpPr txBox="1"/>
          <p:nvPr/>
        </p:nvSpPr>
        <p:spPr>
          <a:xfrm>
            <a:off x="6642927" y="1842600"/>
            <a:ext cx="3285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후기 댓글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6D493553-4F4A-49CC-9146-6B53B996CCB7}"/>
              </a:ext>
            </a:extLst>
          </p:cNvPr>
          <p:cNvSpPr/>
          <p:nvPr/>
        </p:nvSpPr>
        <p:spPr>
          <a:xfrm>
            <a:off x="1256000" y="5281308"/>
            <a:ext cx="9668934" cy="948267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ko-KR" altLang="en-US" sz="1600" dirty="0">
                <a:solidFill>
                  <a:schemeClr val="tx1"/>
                </a:solidFill>
              </a:rPr>
              <a:t>후기 게시판의 댓글은 </a:t>
            </a:r>
            <a:r>
              <a:rPr lang="ko-KR" altLang="en-US" sz="1600" dirty="0" err="1">
                <a:solidFill>
                  <a:schemeClr val="tx1"/>
                </a:solidFill>
              </a:rPr>
              <a:t>대댓글이</a:t>
            </a:r>
            <a:r>
              <a:rPr lang="ko-KR" altLang="en-US" sz="1600" dirty="0">
                <a:solidFill>
                  <a:schemeClr val="tx1"/>
                </a:solidFill>
              </a:rPr>
              <a:t> 없다고 상정하고 테이블을 구현하였습니다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691082-AD9E-4C8C-AD4E-A43D2304EF2B}"/>
              </a:ext>
            </a:extLst>
          </p:cNvPr>
          <p:cNvSpPr txBox="1"/>
          <p:nvPr/>
        </p:nvSpPr>
        <p:spPr>
          <a:xfrm>
            <a:off x="1835554" y="1388750"/>
            <a:ext cx="3285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후기 게시판</a:t>
            </a:r>
          </a:p>
        </p:txBody>
      </p:sp>
      <p:pic>
        <p:nvPicPr>
          <p:cNvPr id="8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3153DDAC-BB95-4087-94A8-627E4C9DC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738" y="1741449"/>
            <a:ext cx="3348699" cy="3471748"/>
          </a:xfrm>
          <a:prstGeom prst="rect">
            <a:avLst/>
          </a:prstGeom>
        </p:spPr>
      </p:pic>
      <p:pic>
        <p:nvPicPr>
          <p:cNvPr id="11" name="그림 10" descr="테이블이(가) 표시된 사진&#10;&#10;자동 생성된 설명">
            <a:extLst>
              <a:ext uri="{FF2B5EF4-FFF2-40B4-BE49-F238E27FC236}">
                <a16:creationId xmlns:a16="http://schemas.microsoft.com/office/drawing/2014/main" id="{D76ED884-564A-454F-8450-474A057A38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2927" y="2204160"/>
            <a:ext cx="3610479" cy="21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6080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D767B"/>
            </a:gs>
            <a:gs pos="30000">
              <a:srgbClr val="F8ADA8"/>
            </a:gs>
            <a:gs pos="78000">
              <a:srgbClr val="D8C9C6"/>
            </a:gs>
            <a:gs pos="100000">
              <a:srgbClr val="AFD7D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86400" cy="6858000"/>
          </a:xfrm>
          <a:prstGeom prst="rect">
            <a:avLst/>
          </a:prstGeom>
        </p:spPr>
      </p:pic>
      <p:sp>
        <p:nvSpPr>
          <p:cNvPr id="4" name="正方形/長方形 1">
            <a:extLst>
              <a:ext uri="{FF2B5EF4-FFF2-40B4-BE49-F238E27FC236}">
                <a16:creationId xmlns:a16="http://schemas.microsoft.com/office/drawing/2014/main" id="{06958DF4-BC45-4BE1-8480-5FD300E27B59}"/>
              </a:ext>
            </a:extLst>
          </p:cNvPr>
          <p:cNvSpPr/>
          <p:nvPr/>
        </p:nvSpPr>
        <p:spPr>
          <a:xfrm>
            <a:off x="7324367" y="1849332"/>
            <a:ext cx="3159336" cy="3159336"/>
          </a:xfrm>
          <a:prstGeom prst="rect">
            <a:avLst/>
          </a:prstGeom>
          <a:noFill/>
          <a:ln w="165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8B381D-9A50-4C58-9438-A7AA511FA1FD}"/>
              </a:ext>
            </a:extLst>
          </p:cNvPr>
          <p:cNvSpPr txBox="1"/>
          <p:nvPr/>
        </p:nvSpPr>
        <p:spPr>
          <a:xfrm>
            <a:off x="7661336" y="3157878"/>
            <a:ext cx="246413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</a:rPr>
              <a:t>프로젝트 </a:t>
            </a:r>
            <a:endParaRPr lang="en-US" altLang="ko-KR" sz="32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3200" b="1" dirty="0">
                <a:solidFill>
                  <a:schemeClr val="bg1"/>
                </a:solidFill>
              </a:rPr>
              <a:t>구조 및 구현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0F9463-4505-451F-8BF5-877E3F648D14}"/>
              </a:ext>
            </a:extLst>
          </p:cNvPr>
          <p:cNvSpPr txBox="1"/>
          <p:nvPr/>
        </p:nvSpPr>
        <p:spPr>
          <a:xfrm flipH="1">
            <a:off x="8535350" y="2573103"/>
            <a:ext cx="7373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300" dirty="0">
                <a:solidFill>
                  <a:schemeClr val="bg1"/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1325187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747"/>
          <a:stretch/>
        </p:blipFill>
        <p:spPr>
          <a:xfrm>
            <a:off x="1164170" y="729623"/>
            <a:ext cx="9659001" cy="5905508"/>
          </a:xfrm>
          <a:prstGeom prst="rect">
            <a:avLst/>
          </a:prstGeom>
        </p:spPr>
      </p:pic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460392"/>
            <a:ext cx="4698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클래스 다이어그램</a:t>
            </a:r>
            <a:endParaRPr lang="ja-JP" altLang="en-US" sz="28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35654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 </a:t>
            </a:r>
            <a:r>
              <a:rPr lang="ko-KR" altLang="en-US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프로젝트 구조 및 구현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164170" y="1106723"/>
            <a:ext cx="1346273" cy="167804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3476729" y="1106724"/>
            <a:ext cx="7346441" cy="1787202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2510443" y="1106723"/>
            <a:ext cx="966287" cy="1678042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6129495" y="2893926"/>
            <a:ext cx="4700202" cy="894303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5478027" y="3788229"/>
            <a:ext cx="3696118" cy="2821926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1775383" y="3667648"/>
            <a:ext cx="3696118" cy="2942507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3446584" y="3184702"/>
            <a:ext cx="1356528" cy="38968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164169" y="1080763"/>
            <a:ext cx="46679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 smtClean="0">
                <a:solidFill>
                  <a:schemeClr val="accent1">
                    <a:lumMod val="75000"/>
                  </a:schemeClr>
                </a:solidFill>
              </a:rPr>
              <a:t>Index</a:t>
            </a:r>
            <a:endParaRPr lang="ko-KR" altLang="en-US" sz="9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481906" y="1084568"/>
            <a:ext cx="51167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 smtClean="0">
                <a:solidFill>
                  <a:schemeClr val="accent1">
                    <a:lumMod val="75000"/>
                  </a:schemeClr>
                </a:solidFill>
              </a:rPr>
              <a:t>Notice</a:t>
            </a:r>
            <a:endParaRPr lang="ko-KR" altLang="en-US" sz="9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447899" y="1075859"/>
            <a:ext cx="63991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 smtClean="0">
                <a:solidFill>
                  <a:schemeClr val="accent1">
                    <a:lumMod val="75000"/>
                  </a:schemeClr>
                </a:solidFill>
              </a:rPr>
              <a:t>Manager</a:t>
            </a:r>
            <a:endParaRPr lang="ko-KR" altLang="en-US" sz="9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76638" y="2893926"/>
            <a:ext cx="5629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 smtClean="0">
                <a:solidFill>
                  <a:schemeClr val="accent1">
                    <a:lumMod val="75000"/>
                  </a:schemeClr>
                </a:solidFill>
              </a:rPr>
              <a:t>Review</a:t>
            </a:r>
            <a:endParaRPr lang="ko-KR" altLang="en-US" sz="9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451551" y="6367404"/>
            <a:ext cx="5822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 smtClean="0">
                <a:solidFill>
                  <a:schemeClr val="accent1">
                    <a:lumMod val="75000"/>
                  </a:schemeClr>
                </a:solidFill>
              </a:rPr>
              <a:t>Product</a:t>
            </a:r>
            <a:endParaRPr lang="ko-KR" altLang="en-US" sz="9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768857" y="6367404"/>
            <a:ext cx="60785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 smtClean="0">
                <a:solidFill>
                  <a:schemeClr val="accent1">
                    <a:lumMod val="75000"/>
                  </a:schemeClr>
                </a:solidFill>
              </a:rPr>
              <a:t>Member</a:t>
            </a:r>
            <a:endParaRPr lang="ko-KR" altLang="en-US" sz="9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250491" y="2976025"/>
            <a:ext cx="9797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 err="1" smtClean="0">
                <a:solidFill>
                  <a:schemeClr val="accent1">
                    <a:lumMod val="75000"/>
                  </a:schemeClr>
                </a:solidFill>
              </a:rPr>
              <a:t>BaseCommand</a:t>
            </a:r>
            <a:endParaRPr lang="ko-KR" altLang="en-US" sz="9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4535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82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E8B84"/>
              </a:clrFrom>
              <a:clrTo>
                <a:srgbClr val="FE8B8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43" t="16425" r="16374" b="22513"/>
          <a:stretch/>
        </p:blipFill>
        <p:spPr>
          <a:xfrm>
            <a:off x="8760995" y="1765851"/>
            <a:ext cx="2410512" cy="3326297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4B06272-D923-4A3E-9139-6A17E7858F83}"/>
              </a:ext>
            </a:extLst>
          </p:cNvPr>
          <p:cNvSpPr txBox="1"/>
          <p:nvPr/>
        </p:nvSpPr>
        <p:spPr>
          <a:xfrm>
            <a:off x="1246268" y="170892"/>
            <a:ext cx="41492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4000" b="1" spc="-150" dirty="0">
                <a:solidFill>
                  <a:schemeClr val="bg1"/>
                </a:solidFill>
              </a:rPr>
              <a:t>Table of Contents</a:t>
            </a:r>
            <a:endParaRPr kumimoji="1" lang="ja-JP" altLang="en-US" sz="4000" b="1" spc="-150" dirty="0">
              <a:solidFill>
                <a:schemeClr val="bg1"/>
              </a:solidFill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572692" y="1644782"/>
            <a:ext cx="3716070" cy="869797"/>
            <a:chOff x="572692" y="1719596"/>
            <a:chExt cx="3716070" cy="86979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A0F9463-4505-451F-8BF5-877E3F648D14}"/>
                </a:ext>
              </a:extLst>
            </p:cNvPr>
            <p:cNvSpPr txBox="1"/>
            <p:nvPr/>
          </p:nvSpPr>
          <p:spPr>
            <a:xfrm flipH="1">
              <a:off x="572692" y="1719596"/>
              <a:ext cx="7373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spc="300" dirty="0">
                  <a:solidFill>
                    <a:schemeClr val="bg1"/>
                  </a:solidFill>
                </a:rPr>
                <a:t>01</a:t>
              </a:r>
            </a:p>
          </p:txBody>
        </p:sp>
        <p:sp>
          <p:nvSpPr>
            <p:cNvPr id="7" name="テキスト ボックス 2">
              <a:extLst>
                <a:ext uri="{FF2B5EF4-FFF2-40B4-BE49-F238E27FC236}">
                  <a16:creationId xmlns:a16="http://schemas.microsoft.com/office/drawing/2014/main" id="{7CC15B21-9934-4063-A981-1254F24D8805}"/>
                </a:ext>
              </a:extLst>
            </p:cNvPr>
            <p:cNvSpPr txBox="1"/>
            <p:nvPr/>
          </p:nvSpPr>
          <p:spPr>
            <a:xfrm>
              <a:off x="1310061" y="1943062"/>
              <a:ext cx="297870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3600" b="1" spc="300" dirty="0">
                  <a:solidFill>
                    <a:schemeClr val="bg1"/>
                  </a:solidFill>
                </a:rPr>
                <a:t>소개 및 개요</a:t>
              </a:r>
              <a:endParaRPr kumimoji="1" lang="ja-JP" altLang="en-US" sz="3600" b="1" spc="300" dirty="0">
                <a:solidFill>
                  <a:schemeClr val="bg1"/>
                </a:solidFill>
              </a:endParaRPr>
            </a:p>
          </p:txBody>
        </p:sp>
        <p:sp>
          <p:nvSpPr>
            <p:cNvPr id="19" name="正方形/長方形 1">
              <a:extLst>
                <a:ext uri="{FF2B5EF4-FFF2-40B4-BE49-F238E27FC236}">
                  <a16:creationId xmlns:a16="http://schemas.microsoft.com/office/drawing/2014/main" id="{CACB1BF2-EB4E-4F36-8540-C3A1A7F0AD1E}"/>
                </a:ext>
              </a:extLst>
            </p:cNvPr>
            <p:cNvSpPr/>
            <p:nvPr/>
          </p:nvSpPr>
          <p:spPr>
            <a:xfrm>
              <a:off x="764078" y="2147201"/>
              <a:ext cx="296326" cy="296326"/>
            </a:xfrm>
            <a:prstGeom prst="rect">
              <a:avLst/>
            </a:prstGeom>
            <a:solidFill>
              <a:schemeClr val="bg1"/>
            </a:solidFill>
            <a:ln w="152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572692" y="2744591"/>
            <a:ext cx="4700313" cy="869797"/>
            <a:chOff x="572692" y="1719596"/>
            <a:chExt cx="4700313" cy="869797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A0F9463-4505-451F-8BF5-877E3F648D14}"/>
                </a:ext>
              </a:extLst>
            </p:cNvPr>
            <p:cNvSpPr txBox="1"/>
            <p:nvPr/>
          </p:nvSpPr>
          <p:spPr>
            <a:xfrm flipH="1">
              <a:off x="572692" y="1719596"/>
              <a:ext cx="7373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spc="300" dirty="0">
                  <a:solidFill>
                    <a:schemeClr val="bg1"/>
                  </a:solidFill>
                </a:rPr>
                <a:t>02</a:t>
              </a:r>
              <a:endParaRPr lang="ko-KR" altLang="en-US" b="1" spc="300" dirty="0">
                <a:solidFill>
                  <a:schemeClr val="bg1"/>
                </a:solidFill>
              </a:endParaRPr>
            </a:p>
          </p:txBody>
        </p:sp>
        <p:sp>
          <p:nvSpPr>
            <p:cNvPr id="28" name="テキスト ボックス 2">
              <a:extLst>
                <a:ext uri="{FF2B5EF4-FFF2-40B4-BE49-F238E27FC236}">
                  <a16:creationId xmlns:a16="http://schemas.microsoft.com/office/drawing/2014/main" id="{7CC15B21-9934-4063-A981-1254F24D8805}"/>
                </a:ext>
              </a:extLst>
            </p:cNvPr>
            <p:cNvSpPr txBox="1"/>
            <p:nvPr/>
          </p:nvSpPr>
          <p:spPr>
            <a:xfrm>
              <a:off x="1310061" y="1943062"/>
              <a:ext cx="396294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3600" b="1" spc="300" dirty="0">
                  <a:solidFill>
                    <a:schemeClr val="bg1"/>
                  </a:solidFill>
                </a:rPr>
                <a:t>개발환경 및 기획</a:t>
              </a:r>
              <a:endParaRPr kumimoji="1" lang="ja-JP" altLang="en-US" sz="3600" b="1" spc="300" dirty="0">
                <a:solidFill>
                  <a:schemeClr val="bg1"/>
                </a:solidFill>
              </a:endParaRPr>
            </a:p>
          </p:txBody>
        </p:sp>
        <p:sp>
          <p:nvSpPr>
            <p:cNvPr id="29" name="正方形/長方形 1">
              <a:extLst>
                <a:ext uri="{FF2B5EF4-FFF2-40B4-BE49-F238E27FC236}">
                  <a16:creationId xmlns:a16="http://schemas.microsoft.com/office/drawing/2014/main" id="{CACB1BF2-EB4E-4F36-8540-C3A1A7F0AD1E}"/>
                </a:ext>
              </a:extLst>
            </p:cNvPr>
            <p:cNvSpPr/>
            <p:nvPr/>
          </p:nvSpPr>
          <p:spPr>
            <a:xfrm>
              <a:off x="764078" y="2147201"/>
              <a:ext cx="296326" cy="296326"/>
            </a:xfrm>
            <a:prstGeom prst="rect">
              <a:avLst/>
            </a:prstGeom>
            <a:solidFill>
              <a:schemeClr val="bg1"/>
            </a:solidFill>
            <a:ln w="152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572692" y="3837854"/>
            <a:ext cx="5851269" cy="869797"/>
            <a:chOff x="572692" y="1719596"/>
            <a:chExt cx="5851269" cy="869797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A0F9463-4505-451F-8BF5-877E3F648D14}"/>
                </a:ext>
              </a:extLst>
            </p:cNvPr>
            <p:cNvSpPr txBox="1"/>
            <p:nvPr/>
          </p:nvSpPr>
          <p:spPr>
            <a:xfrm flipH="1">
              <a:off x="572692" y="1719596"/>
              <a:ext cx="7373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spc="300" dirty="0">
                  <a:solidFill>
                    <a:schemeClr val="bg1"/>
                  </a:solidFill>
                </a:rPr>
                <a:t>03</a:t>
              </a:r>
              <a:endParaRPr lang="ko-KR" altLang="en-US" b="1" spc="300" dirty="0">
                <a:solidFill>
                  <a:schemeClr val="bg1"/>
                </a:solidFill>
              </a:endParaRPr>
            </a:p>
          </p:txBody>
        </p:sp>
        <p:sp>
          <p:nvSpPr>
            <p:cNvPr id="48" name="テキスト ボックス 2">
              <a:extLst>
                <a:ext uri="{FF2B5EF4-FFF2-40B4-BE49-F238E27FC236}">
                  <a16:creationId xmlns:a16="http://schemas.microsoft.com/office/drawing/2014/main" id="{7CC15B21-9934-4063-A981-1254F24D8805}"/>
                </a:ext>
              </a:extLst>
            </p:cNvPr>
            <p:cNvSpPr txBox="1"/>
            <p:nvPr/>
          </p:nvSpPr>
          <p:spPr>
            <a:xfrm>
              <a:off x="1310061" y="1943062"/>
              <a:ext cx="51139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3600" b="1" spc="300" dirty="0">
                  <a:solidFill>
                    <a:schemeClr val="bg1"/>
                  </a:solidFill>
                </a:rPr>
                <a:t>프로젝트 구조 및 구현</a:t>
              </a:r>
              <a:endParaRPr kumimoji="1" lang="ja-JP" altLang="en-US" sz="3600" b="1" spc="300" dirty="0">
                <a:solidFill>
                  <a:schemeClr val="bg1"/>
                </a:solidFill>
              </a:endParaRPr>
            </a:p>
          </p:txBody>
        </p:sp>
        <p:sp>
          <p:nvSpPr>
            <p:cNvPr id="49" name="正方形/長方形 1">
              <a:extLst>
                <a:ext uri="{FF2B5EF4-FFF2-40B4-BE49-F238E27FC236}">
                  <a16:creationId xmlns:a16="http://schemas.microsoft.com/office/drawing/2014/main" id="{CACB1BF2-EB4E-4F36-8540-C3A1A7F0AD1E}"/>
                </a:ext>
              </a:extLst>
            </p:cNvPr>
            <p:cNvSpPr/>
            <p:nvPr/>
          </p:nvSpPr>
          <p:spPr>
            <a:xfrm>
              <a:off x="764078" y="2147201"/>
              <a:ext cx="296326" cy="296326"/>
            </a:xfrm>
            <a:prstGeom prst="rect">
              <a:avLst/>
            </a:prstGeom>
            <a:solidFill>
              <a:schemeClr val="bg1"/>
            </a:solidFill>
            <a:ln w="152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572692" y="4931117"/>
            <a:ext cx="1906279" cy="869797"/>
            <a:chOff x="572692" y="1719596"/>
            <a:chExt cx="1906279" cy="86979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7A0F9463-4505-451F-8BF5-877E3F648D14}"/>
                </a:ext>
              </a:extLst>
            </p:cNvPr>
            <p:cNvSpPr txBox="1"/>
            <p:nvPr/>
          </p:nvSpPr>
          <p:spPr>
            <a:xfrm flipH="1">
              <a:off x="572692" y="1719596"/>
              <a:ext cx="7373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spc="300" dirty="0">
                  <a:solidFill>
                    <a:schemeClr val="bg1"/>
                  </a:solidFill>
                </a:rPr>
                <a:t>04</a:t>
              </a:r>
              <a:endParaRPr lang="ko-KR" altLang="en-US" b="1" spc="300" dirty="0">
                <a:solidFill>
                  <a:schemeClr val="bg1"/>
                </a:solidFill>
              </a:endParaRPr>
            </a:p>
          </p:txBody>
        </p:sp>
        <p:sp>
          <p:nvSpPr>
            <p:cNvPr id="52" name="テキスト ボックス 2">
              <a:extLst>
                <a:ext uri="{FF2B5EF4-FFF2-40B4-BE49-F238E27FC236}">
                  <a16:creationId xmlns:a16="http://schemas.microsoft.com/office/drawing/2014/main" id="{7CC15B21-9934-4063-A981-1254F24D8805}"/>
                </a:ext>
              </a:extLst>
            </p:cNvPr>
            <p:cNvSpPr txBox="1"/>
            <p:nvPr/>
          </p:nvSpPr>
          <p:spPr>
            <a:xfrm>
              <a:off x="1310061" y="1943062"/>
              <a:ext cx="116891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3600" b="1" spc="300" dirty="0">
                  <a:solidFill>
                    <a:schemeClr val="bg1"/>
                  </a:solidFill>
                </a:rPr>
                <a:t>시연</a:t>
              </a:r>
              <a:endParaRPr kumimoji="1" lang="ja-JP" altLang="en-US" sz="3600" b="1" spc="300" dirty="0">
                <a:solidFill>
                  <a:schemeClr val="bg1"/>
                </a:solidFill>
              </a:endParaRPr>
            </a:p>
          </p:txBody>
        </p:sp>
        <p:sp>
          <p:nvSpPr>
            <p:cNvPr id="53" name="正方形/長方形 1">
              <a:extLst>
                <a:ext uri="{FF2B5EF4-FFF2-40B4-BE49-F238E27FC236}">
                  <a16:creationId xmlns:a16="http://schemas.microsoft.com/office/drawing/2014/main" id="{CACB1BF2-EB4E-4F36-8540-C3A1A7F0AD1E}"/>
                </a:ext>
              </a:extLst>
            </p:cNvPr>
            <p:cNvSpPr/>
            <p:nvPr/>
          </p:nvSpPr>
          <p:spPr>
            <a:xfrm>
              <a:off x="764078" y="2147201"/>
              <a:ext cx="296326" cy="296326"/>
            </a:xfrm>
            <a:prstGeom prst="rect">
              <a:avLst/>
            </a:prstGeom>
            <a:solidFill>
              <a:schemeClr val="bg1"/>
            </a:solidFill>
            <a:ln w="152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705973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C33940-E03C-45A5-8B73-C2004DE003E0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460392"/>
            <a:ext cx="53399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메인 페이지</a:t>
            </a:r>
            <a:r>
              <a:rPr lang="en-US" altLang="ko-KR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(INDEX)</a:t>
            </a:r>
            <a:endParaRPr lang="ja-JP" altLang="en-US" sz="28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テキスト ボックス 4"/>
          <p:cNvSpPr txBox="1"/>
          <p:nvPr/>
        </p:nvSpPr>
        <p:spPr>
          <a:xfrm>
            <a:off x="132523" y="198782"/>
            <a:ext cx="35654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 </a:t>
            </a:r>
            <a:r>
              <a:rPr lang="ko-KR" altLang="en-US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프로젝트 구조 및 구현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" y="1533953"/>
            <a:ext cx="5743575" cy="461624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4009" y="1657581"/>
            <a:ext cx="6288391" cy="218449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614105" y="4819650"/>
            <a:ext cx="49682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 메인 페이지에는 상품을 크게 두 분류로 나뉘어져 있습니다</a:t>
            </a:r>
            <a:r>
              <a:rPr lang="en-US" altLang="ko-KR" sz="1600" dirty="0" smtClean="0"/>
              <a:t>.</a:t>
            </a:r>
          </a:p>
          <a:p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가장 거래량이 많은 상품의 순 </a:t>
            </a:r>
            <a:r>
              <a:rPr lang="en-US" altLang="ko-KR" sz="1600" dirty="0" smtClean="0"/>
              <a:t>(popular)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이름의 순 </a:t>
            </a:r>
            <a:r>
              <a:rPr lang="en-US" altLang="ko-KR" sz="1600" dirty="0"/>
              <a:t>(</a:t>
            </a:r>
            <a:r>
              <a:rPr lang="en-US" altLang="ko-KR" sz="1600" dirty="0" smtClean="0"/>
              <a:t>recommended)</a:t>
            </a:r>
          </a:p>
        </p:txBody>
      </p:sp>
    </p:spTree>
    <p:extLst>
      <p:ext uri="{BB962C8B-B14F-4D97-AF65-F5344CB8AC3E}">
        <p14:creationId xmlns:p14="http://schemas.microsoft.com/office/powerpoint/2010/main" val="8785582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C33940-E03C-45A5-8B73-C2004DE003E0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460392"/>
            <a:ext cx="28777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상품리스트</a:t>
            </a:r>
            <a:endParaRPr lang="ja-JP" altLang="en-US" sz="28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テキスト ボックス 4"/>
          <p:cNvSpPr txBox="1"/>
          <p:nvPr/>
        </p:nvSpPr>
        <p:spPr>
          <a:xfrm>
            <a:off x="132523" y="198782"/>
            <a:ext cx="35654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 </a:t>
            </a:r>
            <a:r>
              <a:rPr lang="ko-KR" altLang="en-US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프로젝트 구조 및 구현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65874" y="5727324"/>
            <a:ext cx="4968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 상품 검색은 상품명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브랜드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선택</a:t>
            </a:r>
            <a:r>
              <a:rPr lang="en-US" altLang="ko-KR" sz="1600" dirty="0" smtClean="0"/>
              <a:t>), </a:t>
            </a:r>
            <a:r>
              <a:rPr lang="ko-KR" altLang="en-US" sz="1600" dirty="0" smtClean="0"/>
              <a:t>사이즈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선택</a:t>
            </a:r>
            <a:r>
              <a:rPr lang="en-US" altLang="ko-KR" sz="1600" dirty="0" smtClean="0"/>
              <a:t>), </a:t>
            </a:r>
            <a:r>
              <a:rPr lang="ko-KR" altLang="en-US" sz="1600" dirty="0" err="1" smtClean="0"/>
              <a:t>가격범위를</a:t>
            </a:r>
            <a:r>
              <a:rPr lang="ko-KR" altLang="en-US" sz="1600" dirty="0" smtClean="0"/>
              <a:t> 포함하고 있습니다</a:t>
            </a:r>
            <a:r>
              <a:rPr lang="en-US" altLang="ko-KR" sz="1600" dirty="0" smtClean="0"/>
              <a:t>.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49" y="1368333"/>
            <a:ext cx="5690856" cy="426298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969" y="1168462"/>
            <a:ext cx="6137508" cy="2403724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7369" y="1514468"/>
            <a:ext cx="4905553" cy="421285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664627" y="5770078"/>
            <a:ext cx="4968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 검색 목록과 전체 목록을 분리하여 출력하고 있습니다</a:t>
            </a:r>
            <a:r>
              <a:rPr lang="en-US" altLang="ko-KR" sz="16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049223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C33940-E03C-45A5-8B73-C2004DE003E0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4"/>
          <p:cNvSpPr txBox="1"/>
          <p:nvPr/>
        </p:nvSpPr>
        <p:spPr>
          <a:xfrm>
            <a:off x="132523" y="198782"/>
            <a:ext cx="35654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 </a:t>
            </a:r>
            <a:r>
              <a:rPr lang="ko-KR" altLang="en-US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프로젝트 구조 및 구현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793" y="1514468"/>
            <a:ext cx="4849621" cy="3875327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148014" y="5642185"/>
            <a:ext cx="44539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 신청서 작성시 새로운 주소를 입력할 수 있고</a:t>
            </a:r>
            <a:r>
              <a:rPr lang="en-US" altLang="ko-KR" sz="1600" dirty="0" smtClean="0"/>
              <a:t>,</a:t>
            </a:r>
          </a:p>
          <a:p>
            <a:r>
              <a:rPr lang="ko-KR" altLang="en-US" sz="1600" dirty="0" smtClean="0"/>
              <a:t>이미 등록된 주소를 입력할 수 있습니다</a:t>
            </a:r>
            <a:r>
              <a:rPr lang="en-US" altLang="ko-KR" sz="1600" dirty="0" smtClean="0"/>
              <a:t>.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9273" y="1184083"/>
            <a:ext cx="5131452" cy="4367630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1274182" y="460392"/>
            <a:ext cx="6391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구매 신청서</a:t>
            </a:r>
            <a:r>
              <a:rPr lang="en-US" altLang="ko-KR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 </a:t>
            </a:r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판매 신청서</a:t>
            </a:r>
            <a:endParaRPr lang="ja-JP" altLang="en-US" sz="28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5409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C33940-E03C-45A5-8B73-C2004DE003E0}"/>
              </a:ext>
            </a:extLst>
          </p:cNvPr>
          <p:cNvSpPr/>
          <p:nvPr/>
        </p:nvSpPr>
        <p:spPr>
          <a:xfrm>
            <a:off x="3894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4"/>
          <p:cNvSpPr txBox="1"/>
          <p:nvPr/>
        </p:nvSpPr>
        <p:spPr>
          <a:xfrm>
            <a:off x="132523" y="198782"/>
            <a:ext cx="35654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 </a:t>
            </a:r>
            <a:r>
              <a:rPr lang="ko-KR" altLang="en-US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프로젝트 구조 및 구현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460392"/>
            <a:ext cx="9161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즉시 구매 신청서 </a:t>
            </a:r>
            <a:r>
              <a:rPr lang="en-US" altLang="ko-KR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 </a:t>
            </a:r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즉시</a:t>
            </a:r>
            <a:r>
              <a:rPr lang="en-US" altLang="ko-KR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판매 신청서</a:t>
            </a:r>
            <a:endParaRPr lang="ja-JP" altLang="en-US" sz="28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164" y="1495115"/>
            <a:ext cx="5175759" cy="395820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79164" y="5558335"/>
            <a:ext cx="51757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 </a:t>
            </a:r>
            <a:r>
              <a:rPr lang="ko-KR" altLang="en-US" sz="1600" dirty="0" smtClean="0"/>
              <a:t>즉시 구매 신청서는 가능한 가장 저렴한 값으로 구매를 하게  되며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즉시 판매 신청서는 가능한 가장 비싼 값으로 판매 신청서를 넣게 됩니다</a:t>
            </a:r>
            <a:r>
              <a:rPr lang="en-US" altLang="ko-KR" sz="1600" dirty="0" smtClean="0"/>
              <a:t>.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6875" y="1495116"/>
            <a:ext cx="6217802" cy="3443254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278958" y="5037822"/>
            <a:ext cx="51757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 </a:t>
            </a:r>
            <a:r>
              <a:rPr lang="ko-KR" altLang="en-US" sz="1600" dirty="0" smtClean="0"/>
              <a:t>즉시 구매 신청서와 즉시 판매 신청서가 등록되면</a:t>
            </a:r>
            <a:endParaRPr lang="en-US" altLang="ko-KR" sz="1600" dirty="0" smtClean="0"/>
          </a:p>
          <a:p>
            <a:r>
              <a:rPr lang="ko-KR" altLang="en-US" sz="1600" dirty="0" smtClean="0"/>
              <a:t>그에 해당되는 신청서와 연결하고 </a:t>
            </a:r>
            <a:r>
              <a:rPr lang="en-US" altLang="ko-KR" sz="1600" dirty="0" smtClean="0"/>
              <a:t>STATE</a:t>
            </a:r>
            <a:r>
              <a:rPr lang="ko-KR" altLang="en-US" sz="1600" dirty="0" smtClean="0"/>
              <a:t>를 바꾸어주는</a:t>
            </a:r>
            <a:r>
              <a:rPr lang="en-US" altLang="ko-KR" sz="1600" dirty="0"/>
              <a:t> </a:t>
            </a:r>
            <a:r>
              <a:rPr lang="en-US" altLang="ko-KR" sz="1600" dirty="0" smtClean="0"/>
              <a:t>SQL</a:t>
            </a:r>
            <a:r>
              <a:rPr lang="ko-KR" altLang="en-US" sz="1600" dirty="0" smtClean="0"/>
              <a:t>문을 같이 실행되어 상품 거래 절차가 이루어지게 됩니다</a:t>
            </a:r>
            <a:r>
              <a:rPr lang="en-US" altLang="ko-KR" sz="16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75393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460392"/>
            <a:ext cx="25122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개발 환경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25779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 </a:t>
            </a:r>
            <a:r>
              <a:rPr lang="ko-KR" altLang="en-US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소개 및 개요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66F8BB50-E128-481B-A16F-7172051C5D58}"/>
              </a:ext>
            </a:extLst>
          </p:cNvPr>
          <p:cNvSpPr/>
          <p:nvPr/>
        </p:nvSpPr>
        <p:spPr>
          <a:xfrm>
            <a:off x="1274182" y="1838633"/>
            <a:ext cx="3048000" cy="304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8" name="그래픽 7" descr="연필">
            <a:extLst>
              <a:ext uri="{FF2B5EF4-FFF2-40B4-BE49-F238E27FC236}">
                <a16:creationId xmlns:a16="http://schemas.microsoft.com/office/drawing/2014/main" id="{57A1CD4F-5881-46D6-B91E-713E758577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016961" y="2581412"/>
            <a:ext cx="1562440" cy="1562440"/>
          </a:xfrm>
          <a:prstGeom prst="rect">
            <a:avLst/>
          </a:prstGeom>
        </p:spPr>
      </p:pic>
      <p:sp>
        <p:nvSpPr>
          <p:cNvPr id="12" name="타원 11">
            <a:extLst>
              <a:ext uri="{FF2B5EF4-FFF2-40B4-BE49-F238E27FC236}">
                <a16:creationId xmlns:a16="http://schemas.microsoft.com/office/drawing/2014/main" id="{274B4049-12A0-4E6C-9EDC-EE9081F2F21C}"/>
              </a:ext>
            </a:extLst>
          </p:cNvPr>
          <p:cNvSpPr/>
          <p:nvPr/>
        </p:nvSpPr>
        <p:spPr>
          <a:xfrm>
            <a:off x="4878420" y="1838631"/>
            <a:ext cx="3048000" cy="304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BD4AACCB-2450-4314-B413-788A2F2E3C57}"/>
              </a:ext>
            </a:extLst>
          </p:cNvPr>
          <p:cNvSpPr/>
          <p:nvPr/>
        </p:nvSpPr>
        <p:spPr>
          <a:xfrm>
            <a:off x="8482657" y="1838629"/>
            <a:ext cx="3048000" cy="304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7" name="그래픽 6" descr="교사">
            <a:extLst>
              <a:ext uri="{FF2B5EF4-FFF2-40B4-BE49-F238E27FC236}">
                <a16:creationId xmlns:a16="http://schemas.microsoft.com/office/drawing/2014/main" id="{C0E2290D-5D0C-47D0-9620-7CCF777E02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5261052" y="2430400"/>
            <a:ext cx="1997200" cy="1997200"/>
          </a:xfrm>
          <a:prstGeom prst="rect">
            <a:avLst/>
          </a:prstGeom>
        </p:spPr>
      </p:pic>
      <p:pic>
        <p:nvPicPr>
          <p:cNvPr id="10" name="그래픽 9" descr="악수">
            <a:extLst>
              <a:ext uri="{FF2B5EF4-FFF2-40B4-BE49-F238E27FC236}">
                <a16:creationId xmlns:a16="http://schemas.microsoft.com/office/drawing/2014/main" id="{87320523-C137-4205-820F-43D2137545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8934267" y="2430400"/>
            <a:ext cx="2144780" cy="2144780"/>
          </a:xfrm>
          <a:prstGeom prst="rect">
            <a:avLst/>
          </a:prstGeom>
        </p:spPr>
      </p:pic>
      <p:sp>
        <p:nvSpPr>
          <p:cNvPr id="15" name="テキスト ボックス 8">
            <a:extLst>
              <a:ext uri="{FF2B5EF4-FFF2-40B4-BE49-F238E27FC236}">
                <a16:creationId xmlns:a16="http://schemas.microsoft.com/office/drawing/2014/main" id="{88907138-8988-4B95-A70A-484F49158257}"/>
              </a:ext>
            </a:extLst>
          </p:cNvPr>
          <p:cNvSpPr txBox="1"/>
          <p:nvPr/>
        </p:nvSpPr>
        <p:spPr>
          <a:xfrm>
            <a:off x="1545658" y="5095278"/>
            <a:ext cx="25050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Insert Title Here</a:t>
            </a:r>
            <a:endParaRPr kumimoji="1" lang="ja-JP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テキスト ボックス 9">
            <a:extLst>
              <a:ext uri="{FF2B5EF4-FFF2-40B4-BE49-F238E27FC236}">
                <a16:creationId xmlns:a16="http://schemas.microsoft.com/office/drawing/2014/main" id="{657912A2-233D-447F-989C-D3FE57CEC881}"/>
              </a:ext>
            </a:extLst>
          </p:cNvPr>
          <p:cNvSpPr txBox="1"/>
          <p:nvPr/>
        </p:nvSpPr>
        <p:spPr>
          <a:xfrm>
            <a:off x="5149897" y="5095278"/>
            <a:ext cx="25050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Insert Title Here</a:t>
            </a:r>
            <a:endParaRPr kumimoji="1" lang="ja-JP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テキスト ボックス 10">
            <a:extLst>
              <a:ext uri="{FF2B5EF4-FFF2-40B4-BE49-F238E27FC236}">
                <a16:creationId xmlns:a16="http://schemas.microsoft.com/office/drawing/2014/main" id="{63B04C8E-67C0-44BA-BF0A-037E75358960}"/>
              </a:ext>
            </a:extLst>
          </p:cNvPr>
          <p:cNvSpPr txBox="1"/>
          <p:nvPr/>
        </p:nvSpPr>
        <p:spPr>
          <a:xfrm>
            <a:off x="8754134" y="5095278"/>
            <a:ext cx="25050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Insert Title Here</a:t>
            </a:r>
            <a:endParaRPr kumimoji="1" lang="ja-JP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19296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4972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Insert Title Here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AEB85925-A344-497F-988A-3BBEC4C4F6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2876123"/>
              </p:ext>
            </p:extLst>
          </p:nvPr>
        </p:nvGraphicFramePr>
        <p:xfrm>
          <a:off x="574872" y="1671261"/>
          <a:ext cx="5521128" cy="45424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49BE7DE-BE2F-44B0-8E6C-FD8E06625459}"/>
              </a:ext>
            </a:extLst>
          </p:cNvPr>
          <p:cNvSpPr txBox="1"/>
          <p:nvPr/>
        </p:nvSpPr>
        <p:spPr>
          <a:xfrm>
            <a:off x="6357623" y="3842074"/>
            <a:ext cx="52595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dirty="0"/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0B75D-981F-4795-880D-33E07D6C9AD1}"/>
              </a:ext>
            </a:extLst>
          </p:cNvPr>
          <p:cNvSpPr txBox="1"/>
          <p:nvPr/>
        </p:nvSpPr>
        <p:spPr>
          <a:xfrm>
            <a:off x="6351898" y="2068439"/>
            <a:ext cx="36728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제목을 입력하세요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9F22E27-8D54-4F13-9640-02B64A1353ED}"/>
              </a:ext>
            </a:extLst>
          </p:cNvPr>
          <p:cNvCxnSpPr>
            <a:cxnSpLocks/>
          </p:cNvCxnSpPr>
          <p:nvPr/>
        </p:nvCxnSpPr>
        <p:spPr>
          <a:xfrm>
            <a:off x="6406697" y="1818167"/>
            <a:ext cx="1488558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90624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グループ化 12"/>
          <p:cNvGrpSpPr/>
          <p:nvPr/>
        </p:nvGrpSpPr>
        <p:grpSpPr>
          <a:xfrm>
            <a:off x="1905987" y="1405716"/>
            <a:ext cx="8380026" cy="4046567"/>
            <a:chOff x="399539" y="428557"/>
            <a:chExt cx="8380026" cy="4046567"/>
          </a:xfrm>
        </p:grpSpPr>
        <p:sp>
          <p:nvSpPr>
            <p:cNvPr id="2" name="正方形/長方形 1"/>
            <p:cNvSpPr/>
            <p:nvPr/>
          </p:nvSpPr>
          <p:spPr>
            <a:xfrm>
              <a:off x="399539" y="428557"/>
              <a:ext cx="1879836" cy="187983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正方形/長方形 2"/>
            <p:cNvSpPr/>
            <p:nvPr/>
          </p:nvSpPr>
          <p:spPr>
            <a:xfrm>
              <a:off x="2566269" y="428557"/>
              <a:ext cx="1879836" cy="187983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" name="正方形/長方形 3"/>
            <p:cNvSpPr/>
            <p:nvPr/>
          </p:nvSpPr>
          <p:spPr>
            <a:xfrm>
              <a:off x="4732999" y="428557"/>
              <a:ext cx="1879836" cy="187983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正方形/長方形 4"/>
            <p:cNvSpPr/>
            <p:nvPr/>
          </p:nvSpPr>
          <p:spPr>
            <a:xfrm>
              <a:off x="6899729" y="428557"/>
              <a:ext cx="1879836" cy="187983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/>
            <p:cNvSpPr/>
            <p:nvPr/>
          </p:nvSpPr>
          <p:spPr>
            <a:xfrm>
              <a:off x="399539" y="2595288"/>
              <a:ext cx="1879836" cy="187983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/>
            <p:cNvSpPr/>
            <p:nvPr/>
          </p:nvSpPr>
          <p:spPr>
            <a:xfrm>
              <a:off x="2566269" y="2595288"/>
              <a:ext cx="1879836" cy="187983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/>
            <p:cNvSpPr/>
            <p:nvPr/>
          </p:nvSpPr>
          <p:spPr>
            <a:xfrm>
              <a:off x="4732999" y="2595288"/>
              <a:ext cx="1879836" cy="1879836"/>
            </a:xfrm>
            <a:prstGeom prst="rect">
              <a:avLst/>
            </a:prstGeom>
            <a:solidFill>
              <a:srgbClr val="A07B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/>
            <p:cNvSpPr/>
            <p:nvPr/>
          </p:nvSpPr>
          <p:spPr>
            <a:xfrm>
              <a:off x="6899729" y="2595288"/>
              <a:ext cx="1879836" cy="1879836"/>
            </a:xfrm>
            <a:prstGeom prst="rect">
              <a:avLst/>
            </a:prstGeom>
            <a:solidFill>
              <a:srgbClr val="7358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6" name="テキスト ボックス 5"/>
          <p:cNvSpPr txBox="1"/>
          <p:nvPr/>
        </p:nvSpPr>
        <p:spPr>
          <a:xfrm>
            <a:off x="4764546" y="5689722"/>
            <a:ext cx="26629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#COLORS</a:t>
            </a:r>
          </a:p>
        </p:txBody>
      </p:sp>
      <p:sp>
        <p:nvSpPr>
          <p:cNvPr id="12" name="正方形/長方形 1">
            <a:extLst>
              <a:ext uri="{FF2B5EF4-FFF2-40B4-BE49-F238E27FC236}">
                <a16:creationId xmlns:a16="http://schemas.microsoft.com/office/drawing/2014/main" id="{7CDA36B9-65C3-491A-A76B-36A9AA7385B4}"/>
              </a:ext>
            </a:extLst>
          </p:cNvPr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2">
            <a:extLst>
              <a:ext uri="{FF2B5EF4-FFF2-40B4-BE49-F238E27FC236}">
                <a16:creationId xmlns:a16="http://schemas.microsoft.com/office/drawing/2014/main" id="{F7E9A8EE-42C7-4810-ADB7-B3996E7C335D}"/>
              </a:ext>
            </a:extLst>
          </p:cNvPr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3">
            <a:extLst>
              <a:ext uri="{FF2B5EF4-FFF2-40B4-BE49-F238E27FC236}">
                <a16:creationId xmlns:a16="http://schemas.microsoft.com/office/drawing/2014/main" id="{752E1EAB-E9CF-455E-B8C2-6B1CED7CD2EA}"/>
              </a:ext>
            </a:extLst>
          </p:cNvPr>
          <p:cNvSpPr txBox="1"/>
          <p:nvPr/>
        </p:nvSpPr>
        <p:spPr>
          <a:xfrm>
            <a:off x="1274182" y="198782"/>
            <a:ext cx="4972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Insert Title Here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テキスト ボックス 4">
            <a:extLst>
              <a:ext uri="{FF2B5EF4-FFF2-40B4-BE49-F238E27FC236}">
                <a16:creationId xmlns:a16="http://schemas.microsoft.com/office/drawing/2014/main" id="{FA99416C-6A5F-4A73-8730-0ED3114B813D}"/>
              </a:ext>
            </a:extLst>
          </p:cNvPr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74337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4972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Insert Title Here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B258C3AC-E72E-44F2-BC39-0D25F09D3FBF}"/>
              </a:ext>
            </a:extLst>
          </p:cNvPr>
          <p:cNvGrpSpPr/>
          <p:nvPr/>
        </p:nvGrpSpPr>
        <p:grpSpPr>
          <a:xfrm>
            <a:off x="397994" y="1267664"/>
            <a:ext cx="5220929" cy="4814047"/>
            <a:chOff x="5604736" y="794869"/>
            <a:chExt cx="5966263" cy="5501295"/>
          </a:xfrm>
        </p:grpSpPr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9CD26B84-F08B-42C4-8315-ADB030402498}"/>
                </a:ext>
              </a:extLst>
            </p:cNvPr>
            <p:cNvSpPr/>
            <p:nvPr/>
          </p:nvSpPr>
          <p:spPr>
            <a:xfrm>
              <a:off x="8842378" y="794869"/>
              <a:ext cx="1774216" cy="2039329"/>
            </a:xfrm>
            <a:custGeom>
              <a:avLst/>
              <a:gdLst>
                <a:gd name="connsiteX0" fmla="*/ 0 w 1333892"/>
                <a:gd name="connsiteY0" fmla="*/ 580243 h 1160486"/>
                <a:gd name="connsiteX1" fmla="*/ 290122 w 1333892"/>
                <a:gd name="connsiteY1" fmla="*/ 0 h 1160486"/>
                <a:gd name="connsiteX2" fmla="*/ 1043771 w 1333892"/>
                <a:gd name="connsiteY2" fmla="*/ 0 h 1160486"/>
                <a:gd name="connsiteX3" fmla="*/ 1333892 w 1333892"/>
                <a:gd name="connsiteY3" fmla="*/ 580243 h 1160486"/>
                <a:gd name="connsiteX4" fmla="*/ 1043771 w 1333892"/>
                <a:gd name="connsiteY4" fmla="*/ 1160486 h 1160486"/>
                <a:gd name="connsiteX5" fmla="*/ 290122 w 1333892"/>
                <a:gd name="connsiteY5" fmla="*/ 1160486 h 1160486"/>
                <a:gd name="connsiteX6" fmla="*/ 0 w 1333892"/>
                <a:gd name="connsiteY6" fmla="*/ 580243 h 116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892" h="1160486">
                  <a:moveTo>
                    <a:pt x="666946" y="0"/>
                  </a:moveTo>
                  <a:lnTo>
                    <a:pt x="1333892" y="252406"/>
                  </a:lnTo>
                  <a:lnTo>
                    <a:pt x="1333892" y="908081"/>
                  </a:lnTo>
                  <a:lnTo>
                    <a:pt x="666946" y="1160486"/>
                  </a:lnTo>
                  <a:lnTo>
                    <a:pt x="0" y="908081"/>
                  </a:lnTo>
                  <a:lnTo>
                    <a:pt x="0" y="252406"/>
                  </a:lnTo>
                  <a:lnTo>
                    <a:pt x="666946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1802" tIns="268825" rIns="241802" bIns="268825" numCol="1" spcCol="1270" anchor="ctr" anchorCtr="0">
              <a:noAutofit/>
            </a:bodyPr>
            <a:lstStyle/>
            <a:p>
              <a:pPr marL="0" lvl="0" indent="0" algn="ctr" defTabSz="711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ko-KR" altLang="en-US" sz="1600" kern="1200"/>
            </a:p>
          </p:txBody>
        </p:sp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id="{5886CFF1-135E-4694-86F2-E36A721A2F4B}"/>
                </a:ext>
              </a:extLst>
            </p:cNvPr>
            <p:cNvSpPr/>
            <p:nvPr/>
          </p:nvSpPr>
          <p:spPr>
            <a:xfrm>
              <a:off x="6926224" y="794869"/>
              <a:ext cx="1774215" cy="2039329"/>
            </a:xfrm>
            <a:custGeom>
              <a:avLst/>
              <a:gdLst>
                <a:gd name="connsiteX0" fmla="*/ 0 w 1333892"/>
                <a:gd name="connsiteY0" fmla="*/ 580243 h 1160486"/>
                <a:gd name="connsiteX1" fmla="*/ 290122 w 1333892"/>
                <a:gd name="connsiteY1" fmla="*/ 0 h 1160486"/>
                <a:gd name="connsiteX2" fmla="*/ 1043771 w 1333892"/>
                <a:gd name="connsiteY2" fmla="*/ 0 h 1160486"/>
                <a:gd name="connsiteX3" fmla="*/ 1333892 w 1333892"/>
                <a:gd name="connsiteY3" fmla="*/ 580243 h 1160486"/>
                <a:gd name="connsiteX4" fmla="*/ 1043771 w 1333892"/>
                <a:gd name="connsiteY4" fmla="*/ 1160486 h 1160486"/>
                <a:gd name="connsiteX5" fmla="*/ 290122 w 1333892"/>
                <a:gd name="connsiteY5" fmla="*/ 1160486 h 1160486"/>
                <a:gd name="connsiteX6" fmla="*/ 0 w 1333892"/>
                <a:gd name="connsiteY6" fmla="*/ 580243 h 116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892" h="1160486">
                  <a:moveTo>
                    <a:pt x="666946" y="0"/>
                  </a:moveTo>
                  <a:lnTo>
                    <a:pt x="1333892" y="252406"/>
                  </a:lnTo>
                  <a:lnTo>
                    <a:pt x="1333892" y="908081"/>
                  </a:lnTo>
                  <a:lnTo>
                    <a:pt x="666946" y="1160486"/>
                  </a:lnTo>
                  <a:lnTo>
                    <a:pt x="0" y="908081"/>
                  </a:lnTo>
                  <a:lnTo>
                    <a:pt x="0" y="252406"/>
                  </a:lnTo>
                  <a:lnTo>
                    <a:pt x="666946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80842" tIns="207865" rIns="180842" bIns="207865" numCol="1" spcCol="1270" anchor="ctr" anchorCtr="0">
              <a:noAutofit/>
            </a:bodyPr>
            <a:lstStyle/>
            <a:p>
              <a:pPr marL="0" lvl="0" indent="0" algn="ctr" defTabSz="1600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ko-KR" altLang="en-US" sz="3600" kern="1200"/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0D2762A7-CDB1-4358-9383-2FB490A19E8C}"/>
                </a:ext>
              </a:extLst>
            </p:cNvPr>
            <p:cNvSpPr/>
            <p:nvPr/>
          </p:nvSpPr>
          <p:spPr>
            <a:xfrm>
              <a:off x="7880629" y="2525852"/>
              <a:ext cx="1774216" cy="2039329"/>
            </a:xfrm>
            <a:custGeom>
              <a:avLst/>
              <a:gdLst>
                <a:gd name="connsiteX0" fmla="*/ 0 w 1333892"/>
                <a:gd name="connsiteY0" fmla="*/ 580243 h 1160486"/>
                <a:gd name="connsiteX1" fmla="*/ 290122 w 1333892"/>
                <a:gd name="connsiteY1" fmla="*/ 0 h 1160486"/>
                <a:gd name="connsiteX2" fmla="*/ 1043771 w 1333892"/>
                <a:gd name="connsiteY2" fmla="*/ 0 h 1160486"/>
                <a:gd name="connsiteX3" fmla="*/ 1333892 w 1333892"/>
                <a:gd name="connsiteY3" fmla="*/ 580243 h 1160486"/>
                <a:gd name="connsiteX4" fmla="*/ 1043771 w 1333892"/>
                <a:gd name="connsiteY4" fmla="*/ 1160486 h 1160486"/>
                <a:gd name="connsiteX5" fmla="*/ 290122 w 1333892"/>
                <a:gd name="connsiteY5" fmla="*/ 1160486 h 1160486"/>
                <a:gd name="connsiteX6" fmla="*/ 0 w 1333892"/>
                <a:gd name="connsiteY6" fmla="*/ 580243 h 116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892" h="1160486">
                  <a:moveTo>
                    <a:pt x="666946" y="0"/>
                  </a:moveTo>
                  <a:lnTo>
                    <a:pt x="1333892" y="252406"/>
                  </a:lnTo>
                  <a:lnTo>
                    <a:pt x="1333892" y="908081"/>
                  </a:lnTo>
                  <a:lnTo>
                    <a:pt x="666946" y="1160486"/>
                  </a:lnTo>
                  <a:lnTo>
                    <a:pt x="0" y="908081"/>
                  </a:lnTo>
                  <a:lnTo>
                    <a:pt x="0" y="252406"/>
                  </a:lnTo>
                  <a:lnTo>
                    <a:pt x="666946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1802" tIns="268825" rIns="241802" bIns="268825" numCol="1" spcCol="1270" anchor="ctr" anchorCtr="0">
              <a:noAutofit/>
            </a:bodyPr>
            <a:lstStyle/>
            <a:p>
              <a:pPr marL="0" lvl="0" indent="0" algn="ctr" defTabSz="711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ko-KR" altLang="en-US" sz="1600" kern="1200"/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3A513A66-9526-46D2-B9DE-E97A5E75036F}"/>
                </a:ext>
              </a:extLst>
            </p:cNvPr>
            <p:cNvSpPr/>
            <p:nvPr/>
          </p:nvSpPr>
          <p:spPr>
            <a:xfrm>
              <a:off x="5604736" y="2933719"/>
              <a:ext cx="2202476" cy="1223597"/>
            </a:xfrm>
            <a:custGeom>
              <a:avLst/>
              <a:gdLst>
                <a:gd name="connsiteX0" fmla="*/ 0 w 1440604"/>
                <a:gd name="connsiteY0" fmla="*/ 0 h 800335"/>
                <a:gd name="connsiteX1" fmla="*/ 1440604 w 1440604"/>
                <a:gd name="connsiteY1" fmla="*/ 0 h 800335"/>
                <a:gd name="connsiteX2" fmla="*/ 1440604 w 1440604"/>
                <a:gd name="connsiteY2" fmla="*/ 800335 h 800335"/>
                <a:gd name="connsiteX3" fmla="*/ 0 w 1440604"/>
                <a:gd name="connsiteY3" fmla="*/ 800335 h 800335"/>
                <a:gd name="connsiteX4" fmla="*/ 0 w 1440604"/>
                <a:gd name="connsiteY4" fmla="*/ 0 h 80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0604" h="800335">
                  <a:moveTo>
                    <a:pt x="0" y="0"/>
                  </a:moveTo>
                  <a:lnTo>
                    <a:pt x="1440604" y="0"/>
                  </a:lnTo>
                  <a:lnTo>
                    <a:pt x="1440604" y="800335"/>
                  </a:lnTo>
                  <a:lnTo>
                    <a:pt x="0" y="80033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6680" tIns="106680" rIns="106680" bIns="106680" numCol="1" spcCol="1270" anchor="ctr" anchorCtr="0">
              <a:noAutofit/>
            </a:bodyPr>
            <a:lstStyle/>
            <a:p>
              <a:pPr marL="0" lvl="0" indent="0" algn="r" defTabSz="12446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ko-KR" altLang="en-US" sz="2800" kern="1200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AFCC0012-EC8B-44D4-8395-C00AF5ADC8A1}"/>
                </a:ext>
              </a:extLst>
            </p:cNvPr>
            <p:cNvSpPr/>
            <p:nvPr/>
          </p:nvSpPr>
          <p:spPr>
            <a:xfrm>
              <a:off x="9796783" y="2525852"/>
              <a:ext cx="1774216" cy="2039329"/>
            </a:xfrm>
            <a:custGeom>
              <a:avLst/>
              <a:gdLst>
                <a:gd name="connsiteX0" fmla="*/ 0 w 1333892"/>
                <a:gd name="connsiteY0" fmla="*/ 580243 h 1160486"/>
                <a:gd name="connsiteX1" fmla="*/ 290122 w 1333892"/>
                <a:gd name="connsiteY1" fmla="*/ 0 h 1160486"/>
                <a:gd name="connsiteX2" fmla="*/ 1043771 w 1333892"/>
                <a:gd name="connsiteY2" fmla="*/ 0 h 1160486"/>
                <a:gd name="connsiteX3" fmla="*/ 1333892 w 1333892"/>
                <a:gd name="connsiteY3" fmla="*/ 580243 h 1160486"/>
                <a:gd name="connsiteX4" fmla="*/ 1043771 w 1333892"/>
                <a:gd name="connsiteY4" fmla="*/ 1160486 h 1160486"/>
                <a:gd name="connsiteX5" fmla="*/ 290122 w 1333892"/>
                <a:gd name="connsiteY5" fmla="*/ 1160486 h 1160486"/>
                <a:gd name="connsiteX6" fmla="*/ 0 w 1333892"/>
                <a:gd name="connsiteY6" fmla="*/ 580243 h 116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892" h="1160486">
                  <a:moveTo>
                    <a:pt x="666946" y="0"/>
                  </a:moveTo>
                  <a:lnTo>
                    <a:pt x="1333892" y="252406"/>
                  </a:lnTo>
                  <a:lnTo>
                    <a:pt x="1333892" y="908081"/>
                  </a:lnTo>
                  <a:lnTo>
                    <a:pt x="666946" y="1160486"/>
                  </a:lnTo>
                  <a:lnTo>
                    <a:pt x="0" y="908081"/>
                  </a:lnTo>
                  <a:lnTo>
                    <a:pt x="0" y="252406"/>
                  </a:lnTo>
                  <a:lnTo>
                    <a:pt x="666946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80842" tIns="207865" rIns="180842" bIns="207865" numCol="1" spcCol="1270" anchor="ctr" anchorCtr="0">
              <a:noAutofit/>
            </a:bodyPr>
            <a:lstStyle/>
            <a:p>
              <a:pPr marL="0" lvl="0" indent="0" algn="ctr" defTabSz="1600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ko-KR" altLang="en-US" sz="3600" kern="1200"/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B3D5DD5C-ECA9-444D-81F1-CD2ED809B207}"/>
                </a:ext>
              </a:extLst>
            </p:cNvPr>
            <p:cNvSpPr/>
            <p:nvPr/>
          </p:nvSpPr>
          <p:spPr>
            <a:xfrm>
              <a:off x="8842378" y="4256835"/>
              <a:ext cx="1774216" cy="2039329"/>
            </a:xfrm>
            <a:custGeom>
              <a:avLst/>
              <a:gdLst>
                <a:gd name="connsiteX0" fmla="*/ 0 w 1333892"/>
                <a:gd name="connsiteY0" fmla="*/ 580243 h 1160486"/>
                <a:gd name="connsiteX1" fmla="*/ 290122 w 1333892"/>
                <a:gd name="connsiteY1" fmla="*/ 0 h 1160486"/>
                <a:gd name="connsiteX2" fmla="*/ 1043771 w 1333892"/>
                <a:gd name="connsiteY2" fmla="*/ 0 h 1160486"/>
                <a:gd name="connsiteX3" fmla="*/ 1333892 w 1333892"/>
                <a:gd name="connsiteY3" fmla="*/ 580243 h 1160486"/>
                <a:gd name="connsiteX4" fmla="*/ 1043771 w 1333892"/>
                <a:gd name="connsiteY4" fmla="*/ 1160486 h 1160486"/>
                <a:gd name="connsiteX5" fmla="*/ 290122 w 1333892"/>
                <a:gd name="connsiteY5" fmla="*/ 1160486 h 1160486"/>
                <a:gd name="connsiteX6" fmla="*/ 0 w 1333892"/>
                <a:gd name="connsiteY6" fmla="*/ 580243 h 116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892" h="1160486">
                  <a:moveTo>
                    <a:pt x="666946" y="0"/>
                  </a:moveTo>
                  <a:lnTo>
                    <a:pt x="1333892" y="252406"/>
                  </a:lnTo>
                  <a:lnTo>
                    <a:pt x="1333892" y="908081"/>
                  </a:lnTo>
                  <a:lnTo>
                    <a:pt x="666946" y="1160486"/>
                  </a:lnTo>
                  <a:lnTo>
                    <a:pt x="0" y="908081"/>
                  </a:lnTo>
                  <a:lnTo>
                    <a:pt x="0" y="252406"/>
                  </a:lnTo>
                  <a:lnTo>
                    <a:pt x="666946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1802" tIns="268825" rIns="241802" bIns="268825" numCol="1" spcCol="1270" anchor="ctr" anchorCtr="0">
              <a:noAutofit/>
            </a:bodyPr>
            <a:lstStyle/>
            <a:p>
              <a:pPr marL="0" lvl="0" indent="0" algn="ctr" defTabSz="711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ko-KR" altLang="en-US" sz="1600" kern="1200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8A1519F-7BBD-4912-A2D3-67D8078E9620}"/>
                </a:ext>
              </a:extLst>
            </p:cNvPr>
            <p:cNvSpPr/>
            <p:nvPr/>
          </p:nvSpPr>
          <p:spPr>
            <a:xfrm>
              <a:off x="6926223" y="4256835"/>
              <a:ext cx="1774216" cy="2039329"/>
            </a:xfrm>
            <a:custGeom>
              <a:avLst/>
              <a:gdLst>
                <a:gd name="connsiteX0" fmla="*/ 0 w 1333892"/>
                <a:gd name="connsiteY0" fmla="*/ 580243 h 1160486"/>
                <a:gd name="connsiteX1" fmla="*/ 290122 w 1333892"/>
                <a:gd name="connsiteY1" fmla="*/ 0 h 1160486"/>
                <a:gd name="connsiteX2" fmla="*/ 1043771 w 1333892"/>
                <a:gd name="connsiteY2" fmla="*/ 0 h 1160486"/>
                <a:gd name="connsiteX3" fmla="*/ 1333892 w 1333892"/>
                <a:gd name="connsiteY3" fmla="*/ 580243 h 1160486"/>
                <a:gd name="connsiteX4" fmla="*/ 1043771 w 1333892"/>
                <a:gd name="connsiteY4" fmla="*/ 1160486 h 1160486"/>
                <a:gd name="connsiteX5" fmla="*/ 290122 w 1333892"/>
                <a:gd name="connsiteY5" fmla="*/ 1160486 h 1160486"/>
                <a:gd name="connsiteX6" fmla="*/ 0 w 1333892"/>
                <a:gd name="connsiteY6" fmla="*/ 580243 h 116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892" h="1160486">
                  <a:moveTo>
                    <a:pt x="666946" y="0"/>
                  </a:moveTo>
                  <a:lnTo>
                    <a:pt x="1333892" y="252406"/>
                  </a:lnTo>
                  <a:lnTo>
                    <a:pt x="1333892" y="908081"/>
                  </a:lnTo>
                  <a:lnTo>
                    <a:pt x="666946" y="1160486"/>
                  </a:lnTo>
                  <a:lnTo>
                    <a:pt x="0" y="908081"/>
                  </a:lnTo>
                  <a:lnTo>
                    <a:pt x="0" y="252406"/>
                  </a:lnTo>
                  <a:lnTo>
                    <a:pt x="666946" y="0"/>
                  </a:ln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80842" tIns="207865" rIns="180842" bIns="207865" numCol="1" spcCol="1270" anchor="ctr" anchorCtr="0">
              <a:noAutofit/>
            </a:bodyPr>
            <a:lstStyle/>
            <a:p>
              <a:pPr marL="0" lvl="0" indent="0" algn="ctr" defTabSz="1600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ko-KR" altLang="en-US" sz="3600" kern="1200"/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3868AC57-822E-41DF-A6B7-245EF120F846}"/>
                </a:ext>
              </a:extLst>
            </p:cNvPr>
            <p:cNvSpPr/>
            <p:nvPr/>
          </p:nvSpPr>
          <p:spPr>
            <a:xfrm>
              <a:off x="5957950" y="2521493"/>
              <a:ext cx="1774216" cy="2039329"/>
            </a:xfrm>
            <a:custGeom>
              <a:avLst/>
              <a:gdLst>
                <a:gd name="connsiteX0" fmla="*/ 0 w 1333892"/>
                <a:gd name="connsiteY0" fmla="*/ 580243 h 1160486"/>
                <a:gd name="connsiteX1" fmla="*/ 290122 w 1333892"/>
                <a:gd name="connsiteY1" fmla="*/ 0 h 1160486"/>
                <a:gd name="connsiteX2" fmla="*/ 1043771 w 1333892"/>
                <a:gd name="connsiteY2" fmla="*/ 0 h 1160486"/>
                <a:gd name="connsiteX3" fmla="*/ 1333892 w 1333892"/>
                <a:gd name="connsiteY3" fmla="*/ 580243 h 1160486"/>
                <a:gd name="connsiteX4" fmla="*/ 1043771 w 1333892"/>
                <a:gd name="connsiteY4" fmla="*/ 1160486 h 1160486"/>
                <a:gd name="connsiteX5" fmla="*/ 290122 w 1333892"/>
                <a:gd name="connsiteY5" fmla="*/ 1160486 h 1160486"/>
                <a:gd name="connsiteX6" fmla="*/ 0 w 1333892"/>
                <a:gd name="connsiteY6" fmla="*/ 580243 h 116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892" h="1160486">
                  <a:moveTo>
                    <a:pt x="666946" y="0"/>
                  </a:moveTo>
                  <a:lnTo>
                    <a:pt x="1333892" y="252406"/>
                  </a:lnTo>
                  <a:lnTo>
                    <a:pt x="1333892" y="908081"/>
                  </a:lnTo>
                  <a:lnTo>
                    <a:pt x="666946" y="1160486"/>
                  </a:lnTo>
                  <a:lnTo>
                    <a:pt x="0" y="908081"/>
                  </a:lnTo>
                  <a:lnTo>
                    <a:pt x="0" y="252406"/>
                  </a:lnTo>
                  <a:lnTo>
                    <a:pt x="6669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1802" tIns="268825" rIns="241802" bIns="268825" numCol="1" spcCol="1270" anchor="ctr" anchorCtr="0">
              <a:noAutofit/>
            </a:bodyPr>
            <a:lstStyle/>
            <a:p>
              <a:pPr marL="0" lvl="0" indent="0" algn="ctr" defTabSz="711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ko-KR" altLang="en-US" sz="1600" kern="12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9621B7AA-E91B-4BBF-883E-CD410876B42F}"/>
              </a:ext>
            </a:extLst>
          </p:cNvPr>
          <p:cNvSpPr txBox="1"/>
          <p:nvPr/>
        </p:nvSpPr>
        <p:spPr>
          <a:xfrm>
            <a:off x="6357623" y="3842074"/>
            <a:ext cx="52595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dirty="0"/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32599DE-6BD6-4DFC-80DB-927431A49C4B}"/>
              </a:ext>
            </a:extLst>
          </p:cNvPr>
          <p:cNvSpPr txBox="1"/>
          <p:nvPr/>
        </p:nvSpPr>
        <p:spPr>
          <a:xfrm>
            <a:off x="6351898" y="1633871"/>
            <a:ext cx="36728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제목을 입력하세요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C7572EA4-C175-4288-B8F2-459F6ED88B72}"/>
              </a:ext>
            </a:extLst>
          </p:cNvPr>
          <p:cNvCxnSpPr>
            <a:cxnSpLocks/>
          </p:cNvCxnSpPr>
          <p:nvPr/>
        </p:nvCxnSpPr>
        <p:spPr>
          <a:xfrm>
            <a:off x="6406697" y="1383599"/>
            <a:ext cx="1488558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09418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4972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Insert Title Here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43FAE4C0-4F24-4892-9B37-724B414BEAD9}"/>
              </a:ext>
            </a:extLst>
          </p:cNvPr>
          <p:cNvGrpSpPr/>
          <p:nvPr/>
        </p:nvGrpSpPr>
        <p:grpSpPr>
          <a:xfrm>
            <a:off x="1274182" y="1278715"/>
            <a:ext cx="10186013" cy="4889206"/>
            <a:chOff x="1274182" y="1278715"/>
            <a:chExt cx="10186013" cy="4889206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350DA4D5-3710-42D0-A201-B12C177AD31C}"/>
                </a:ext>
              </a:extLst>
            </p:cNvPr>
            <p:cNvSpPr/>
            <p:nvPr/>
          </p:nvSpPr>
          <p:spPr>
            <a:xfrm>
              <a:off x="1274182" y="1278716"/>
              <a:ext cx="4972515" cy="234447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1F236925-7E85-47A8-8E19-CC6FD51D3C0F}"/>
                </a:ext>
              </a:extLst>
            </p:cNvPr>
            <p:cNvSpPr/>
            <p:nvPr/>
          </p:nvSpPr>
          <p:spPr>
            <a:xfrm>
              <a:off x="6487680" y="1278715"/>
              <a:ext cx="4972515" cy="234447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EF6312D5-0F0A-48B4-BE65-C7CA0EB6C5B8}"/>
                </a:ext>
              </a:extLst>
            </p:cNvPr>
            <p:cNvSpPr/>
            <p:nvPr/>
          </p:nvSpPr>
          <p:spPr>
            <a:xfrm>
              <a:off x="1274182" y="3823442"/>
              <a:ext cx="4972515" cy="234447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98A84206-DCC5-42CE-8122-AA931F1CF0C5}"/>
                </a:ext>
              </a:extLst>
            </p:cNvPr>
            <p:cNvSpPr/>
            <p:nvPr/>
          </p:nvSpPr>
          <p:spPr>
            <a:xfrm>
              <a:off x="6487680" y="3823441"/>
              <a:ext cx="4972515" cy="234447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D881694-1337-4C92-B631-5932AFC6639A}"/>
                </a:ext>
              </a:extLst>
            </p:cNvPr>
            <p:cNvSpPr txBox="1"/>
            <p:nvPr/>
          </p:nvSpPr>
          <p:spPr>
            <a:xfrm>
              <a:off x="6583374" y="2941220"/>
              <a:ext cx="6060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3600" b="1" dirty="0">
                  <a:solidFill>
                    <a:schemeClr val="accent4">
                      <a:lumMod val="75000"/>
                    </a:schemeClr>
                  </a:solidFill>
                </a:rPr>
                <a:t>W</a:t>
              </a:r>
              <a:endParaRPr lang="ko-KR" altLang="en-US" sz="3600" b="1" dirty="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2F81944-DAA0-410E-AE55-91E3BF9EEAD6}"/>
                </a:ext>
              </a:extLst>
            </p:cNvPr>
            <p:cNvSpPr txBox="1"/>
            <p:nvPr/>
          </p:nvSpPr>
          <p:spPr>
            <a:xfrm>
              <a:off x="5555574" y="2941220"/>
              <a:ext cx="6060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3600" b="1" dirty="0">
                  <a:solidFill>
                    <a:schemeClr val="accent4">
                      <a:lumMod val="75000"/>
                    </a:schemeClr>
                  </a:solidFill>
                </a:rPr>
                <a:t>S</a:t>
              </a:r>
              <a:endParaRPr lang="ko-KR" altLang="en-US" sz="3600" b="1" dirty="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481F691-5995-404C-ACF2-1636F2E25D58}"/>
                </a:ext>
              </a:extLst>
            </p:cNvPr>
            <p:cNvSpPr txBox="1"/>
            <p:nvPr/>
          </p:nvSpPr>
          <p:spPr>
            <a:xfrm>
              <a:off x="5646005" y="3823441"/>
              <a:ext cx="6060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accent4">
                      <a:lumMod val="75000"/>
                    </a:schemeClr>
                  </a:solidFill>
                </a:rPr>
                <a:t>O</a:t>
              </a:r>
              <a:endParaRPr lang="ko-KR" altLang="en-US" sz="3600" b="1" dirty="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F28902-71A5-4608-9BDE-2FED2AD1A7F4}"/>
                </a:ext>
              </a:extLst>
            </p:cNvPr>
            <p:cNvSpPr txBox="1"/>
            <p:nvPr/>
          </p:nvSpPr>
          <p:spPr>
            <a:xfrm>
              <a:off x="6523117" y="3823441"/>
              <a:ext cx="606056" cy="6617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accent4">
                      <a:lumMod val="75000"/>
                    </a:schemeClr>
                  </a:solidFill>
                </a:rPr>
                <a:t>T</a:t>
              </a:r>
              <a:endParaRPr lang="ko-KR" altLang="en-US" sz="3600" b="1" dirty="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DFFD75-EBAE-4E19-92B7-209E4AD1FF5D}"/>
                </a:ext>
              </a:extLst>
            </p:cNvPr>
            <p:cNvSpPr txBox="1"/>
            <p:nvPr/>
          </p:nvSpPr>
          <p:spPr>
            <a:xfrm>
              <a:off x="1477925" y="1463192"/>
              <a:ext cx="2935740" cy="18819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FC7FCD6-DCB5-491F-B0E4-CAA74A91C69D}"/>
                </a:ext>
              </a:extLst>
            </p:cNvPr>
            <p:cNvSpPr txBox="1"/>
            <p:nvPr/>
          </p:nvSpPr>
          <p:spPr>
            <a:xfrm>
              <a:off x="8307571" y="1463192"/>
              <a:ext cx="2935740" cy="18819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</a:p>
            <a:p>
              <a:pPr marL="285750" indent="-2857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  <a:p>
              <a:pPr marL="285750" indent="-2857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  <a:p>
              <a:pPr marL="285750" indent="-2857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6274BCF-B119-4639-8743-2702C5AAF7FE}"/>
                </a:ext>
              </a:extLst>
            </p:cNvPr>
            <p:cNvSpPr txBox="1"/>
            <p:nvPr/>
          </p:nvSpPr>
          <p:spPr>
            <a:xfrm>
              <a:off x="1484496" y="4057432"/>
              <a:ext cx="2935740" cy="18819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5E2B053-49C6-4A97-9A4C-CBCC3EE9288A}"/>
                </a:ext>
              </a:extLst>
            </p:cNvPr>
            <p:cNvSpPr txBox="1"/>
            <p:nvPr/>
          </p:nvSpPr>
          <p:spPr>
            <a:xfrm>
              <a:off x="8314142" y="4057432"/>
              <a:ext cx="2935740" cy="18819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</a:p>
            <a:p>
              <a:pPr marL="285750" indent="-2857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  <a:p>
              <a:pPr marL="285750" indent="-2857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  <a:p>
              <a:pPr marL="285750" indent="-2857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40570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D767B"/>
            </a:gs>
            <a:gs pos="30000">
              <a:srgbClr val="F8ADA8"/>
            </a:gs>
            <a:gs pos="78000">
              <a:srgbClr val="D8C9C6"/>
            </a:gs>
            <a:gs pos="100000">
              <a:srgbClr val="AFD7D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/>
        </p:nvSpPr>
        <p:spPr>
          <a:xfrm>
            <a:off x="3740888" y="2910508"/>
            <a:ext cx="4710223" cy="1036983"/>
          </a:xfrm>
          <a:prstGeom prst="rect">
            <a:avLst/>
          </a:prstGeom>
          <a:noFill/>
          <a:ln w="165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6942A6-6B66-4A6F-A44A-5A6FFAB9CDB9}"/>
              </a:ext>
            </a:extLst>
          </p:cNvPr>
          <p:cNvSpPr txBox="1"/>
          <p:nvPr/>
        </p:nvSpPr>
        <p:spPr>
          <a:xfrm>
            <a:off x="5077130" y="3044279"/>
            <a:ext cx="20377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</a:rPr>
              <a:t>#</a:t>
            </a:r>
            <a:r>
              <a:rPr lang="ko-KR" altLang="en-US" sz="4400" b="1" dirty="0">
                <a:solidFill>
                  <a:schemeClr val="bg1"/>
                </a:solidFill>
              </a:rPr>
              <a:t>키워드</a:t>
            </a:r>
          </a:p>
        </p:txBody>
      </p:sp>
    </p:spTree>
    <p:extLst>
      <p:ext uri="{BB962C8B-B14F-4D97-AF65-F5344CB8AC3E}">
        <p14:creationId xmlns:p14="http://schemas.microsoft.com/office/powerpoint/2010/main" val="11433517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D767B"/>
            </a:gs>
            <a:gs pos="30000">
              <a:srgbClr val="F8ADA8"/>
            </a:gs>
            <a:gs pos="78000">
              <a:srgbClr val="D8C9C6"/>
            </a:gs>
            <a:gs pos="100000">
              <a:srgbClr val="AFD7D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86400" cy="6858000"/>
          </a:xfrm>
          <a:prstGeom prst="rect">
            <a:avLst/>
          </a:prstGeom>
        </p:spPr>
      </p:pic>
      <p:sp>
        <p:nvSpPr>
          <p:cNvPr id="4" name="正方形/長方形 1">
            <a:extLst>
              <a:ext uri="{FF2B5EF4-FFF2-40B4-BE49-F238E27FC236}">
                <a16:creationId xmlns:a16="http://schemas.microsoft.com/office/drawing/2014/main" id="{06958DF4-BC45-4BE1-8480-5FD300E27B59}"/>
              </a:ext>
            </a:extLst>
          </p:cNvPr>
          <p:cNvSpPr/>
          <p:nvPr/>
        </p:nvSpPr>
        <p:spPr>
          <a:xfrm>
            <a:off x="7324367" y="1849332"/>
            <a:ext cx="3159336" cy="3159336"/>
          </a:xfrm>
          <a:prstGeom prst="rect">
            <a:avLst/>
          </a:prstGeom>
          <a:noFill/>
          <a:ln w="165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8B381D-9A50-4C58-9438-A7AA511FA1FD}"/>
              </a:ext>
            </a:extLst>
          </p:cNvPr>
          <p:cNvSpPr txBox="1"/>
          <p:nvPr/>
        </p:nvSpPr>
        <p:spPr>
          <a:xfrm>
            <a:off x="7681371" y="3157878"/>
            <a:ext cx="24240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</a:rPr>
              <a:t>소개 및 개요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0F9463-4505-451F-8BF5-877E3F648D14}"/>
              </a:ext>
            </a:extLst>
          </p:cNvPr>
          <p:cNvSpPr txBox="1"/>
          <p:nvPr/>
        </p:nvSpPr>
        <p:spPr>
          <a:xfrm flipH="1">
            <a:off x="8535350" y="2573103"/>
            <a:ext cx="7373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300" dirty="0">
                <a:solidFill>
                  <a:schemeClr val="bg1"/>
                </a:solidFill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4633533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10833B-B15E-4EAE-9386-1ABCD7769830}"/>
              </a:ext>
            </a:extLst>
          </p:cNvPr>
          <p:cNvSpPr txBox="1"/>
          <p:nvPr/>
        </p:nvSpPr>
        <p:spPr>
          <a:xfrm>
            <a:off x="4463181" y="2921168"/>
            <a:ext cx="32656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accent4">
                    <a:lumMod val="50000"/>
                  </a:schemeClr>
                </a:solidFill>
              </a:rPr>
              <a:t>#colorize</a:t>
            </a:r>
            <a:endParaRPr lang="ko-KR" altLang="en-US" sz="60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577B7444-1BD9-4455-AA32-98B617AA2EA2}"/>
              </a:ext>
            </a:extLst>
          </p:cNvPr>
          <p:cNvSpPr/>
          <p:nvPr/>
        </p:nvSpPr>
        <p:spPr>
          <a:xfrm>
            <a:off x="1539949" y="2291316"/>
            <a:ext cx="9112102" cy="2275367"/>
          </a:xfrm>
          <a:prstGeom prst="bracketPair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584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72F83EF-7ACF-4D34-AB7A-61368AEC4367}"/>
              </a:ext>
            </a:extLst>
          </p:cNvPr>
          <p:cNvSpPr txBox="1"/>
          <p:nvPr/>
        </p:nvSpPr>
        <p:spPr>
          <a:xfrm>
            <a:off x="4463181" y="2921168"/>
            <a:ext cx="32656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#colorize</a:t>
            </a:r>
            <a:endParaRPr lang="ko-KR" altLang="en-US" sz="60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0652D7BA-A1E8-435B-93C2-914AC626F57D}"/>
              </a:ext>
            </a:extLst>
          </p:cNvPr>
          <p:cNvSpPr/>
          <p:nvPr/>
        </p:nvSpPr>
        <p:spPr>
          <a:xfrm>
            <a:off x="1539949" y="2291316"/>
            <a:ext cx="9112102" cy="2275367"/>
          </a:xfrm>
          <a:prstGeom prst="bracketPair">
            <a:avLst/>
          </a:prstGeom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23611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C4BA9A-1E1F-494C-B13C-A74AB56F5903}"/>
              </a:ext>
            </a:extLst>
          </p:cNvPr>
          <p:cNvSpPr txBox="1"/>
          <p:nvPr/>
        </p:nvSpPr>
        <p:spPr>
          <a:xfrm>
            <a:off x="4463181" y="2921168"/>
            <a:ext cx="32656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#colorize</a:t>
            </a:r>
            <a:endParaRPr lang="ko-KR" altLang="en-US" sz="6000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4C49ABC6-E01A-444E-AF74-103B1E239E5D}"/>
              </a:ext>
            </a:extLst>
          </p:cNvPr>
          <p:cNvSpPr/>
          <p:nvPr/>
        </p:nvSpPr>
        <p:spPr>
          <a:xfrm>
            <a:off x="1539949" y="2291316"/>
            <a:ext cx="9112102" cy="2275367"/>
          </a:xfrm>
          <a:prstGeom prst="bracketPair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7181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D5A8D0-4FA8-496B-A77D-A5FB9858569C}"/>
              </a:ext>
            </a:extLst>
          </p:cNvPr>
          <p:cNvSpPr txBox="1"/>
          <p:nvPr/>
        </p:nvSpPr>
        <p:spPr>
          <a:xfrm>
            <a:off x="4463181" y="2921168"/>
            <a:ext cx="32656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accent5">
                    <a:lumMod val="50000"/>
                  </a:schemeClr>
                </a:solidFill>
              </a:rPr>
              <a:t>#colorize</a:t>
            </a:r>
            <a:endParaRPr lang="ko-KR" altLang="en-US" sz="60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F97C5775-2AB3-4A31-96CE-1B076D78B67D}"/>
              </a:ext>
            </a:extLst>
          </p:cNvPr>
          <p:cNvSpPr/>
          <p:nvPr/>
        </p:nvSpPr>
        <p:spPr>
          <a:xfrm>
            <a:off x="1539949" y="2291316"/>
            <a:ext cx="9112102" cy="2275367"/>
          </a:xfrm>
          <a:prstGeom prst="bracketPair">
            <a:avLst/>
          </a:prstGeom>
          <a:ln>
            <a:solidFill>
              <a:schemeClr val="accent5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3870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3904AF-678F-4570-BCCD-7B0B0DF315DA}"/>
              </a:ext>
            </a:extLst>
          </p:cNvPr>
          <p:cNvSpPr txBox="1"/>
          <p:nvPr/>
        </p:nvSpPr>
        <p:spPr>
          <a:xfrm>
            <a:off x="4463181" y="2921168"/>
            <a:ext cx="32656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#colorize</a:t>
            </a:r>
            <a:endParaRPr lang="ko-KR" altLang="en-US" sz="60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6718290A-3B31-4719-949D-147335569FF3}"/>
              </a:ext>
            </a:extLst>
          </p:cNvPr>
          <p:cNvSpPr/>
          <p:nvPr/>
        </p:nvSpPr>
        <p:spPr>
          <a:xfrm>
            <a:off x="1539949" y="2291316"/>
            <a:ext cx="9112102" cy="2275367"/>
          </a:xfrm>
          <a:prstGeom prst="bracketPair">
            <a:avLst/>
          </a:prstGeom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60709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4972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Insert Title Here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BDB5D1AC-A1A2-4DFF-8EF2-26244005832E}"/>
              </a:ext>
            </a:extLst>
          </p:cNvPr>
          <p:cNvGrpSpPr/>
          <p:nvPr/>
        </p:nvGrpSpPr>
        <p:grpSpPr>
          <a:xfrm>
            <a:off x="1274182" y="1278715"/>
            <a:ext cx="10186013" cy="4889206"/>
            <a:chOff x="1274182" y="1278715"/>
            <a:chExt cx="10186013" cy="4889206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69D8156F-0A5E-4E57-8299-C8545E75FDFC}"/>
                </a:ext>
              </a:extLst>
            </p:cNvPr>
            <p:cNvSpPr/>
            <p:nvPr/>
          </p:nvSpPr>
          <p:spPr>
            <a:xfrm>
              <a:off x="1274182" y="1278716"/>
              <a:ext cx="4972515" cy="234447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996FBCE9-542E-4F61-BD7F-EA3E19C3DC86}"/>
                </a:ext>
              </a:extLst>
            </p:cNvPr>
            <p:cNvSpPr/>
            <p:nvPr/>
          </p:nvSpPr>
          <p:spPr>
            <a:xfrm>
              <a:off x="6487680" y="1278715"/>
              <a:ext cx="4972515" cy="234447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C0F99C4F-EFD7-4DB3-92AD-DA4CC8F2E9AC}"/>
                </a:ext>
              </a:extLst>
            </p:cNvPr>
            <p:cNvSpPr/>
            <p:nvPr/>
          </p:nvSpPr>
          <p:spPr>
            <a:xfrm>
              <a:off x="1274182" y="3823442"/>
              <a:ext cx="4972515" cy="234447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66A6FEF-3E84-4215-A77B-A826B9F600B0}"/>
                </a:ext>
              </a:extLst>
            </p:cNvPr>
            <p:cNvSpPr/>
            <p:nvPr/>
          </p:nvSpPr>
          <p:spPr>
            <a:xfrm>
              <a:off x="6487680" y="3823441"/>
              <a:ext cx="4972515" cy="234447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E75EACF-8326-43CE-BE57-1E8469035B85}"/>
                </a:ext>
              </a:extLst>
            </p:cNvPr>
            <p:cNvSpPr txBox="1"/>
            <p:nvPr/>
          </p:nvSpPr>
          <p:spPr>
            <a:xfrm>
              <a:off x="6583374" y="2941220"/>
              <a:ext cx="6060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3600" b="1" dirty="0">
                  <a:solidFill>
                    <a:schemeClr val="accent4">
                      <a:lumMod val="75000"/>
                    </a:schemeClr>
                  </a:solidFill>
                </a:rPr>
                <a:t>W</a:t>
              </a:r>
              <a:endParaRPr lang="ko-KR" altLang="en-US" sz="3600" b="1" dirty="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276F807-FFB7-42B8-9BA1-52270DE1BD84}"/>
                </a:ext>
              </a:extLst>
            </p:cNvPr>
            <p:cNvSpPr txBox="1"/>
            <p:nvPr/>
          </p:nvSpPr>
          <p:spPr>
            <a:xfrm>
              <a:off x="5555574" y="2941220"/>
              <a:ext cx="6060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3600" b="1" dirty="0">
                  <a:solidFill>
                    <a:schemeClr val="accent4">
                      <a:lumMod val="75000"/>
                    </a:schemeClr>
                  </a:solidFill>
                </a:rPr>
                <a:t>S</a:t>
              </a:r>
              <a:endParaRPr lang="ko-KR" altLang="en-US" sz="3600" b="1" dirty="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21E159C-4573-4E74-9C33-2F1A41416575}"/>
                </a:ext>
              </a:extLst>
            </p:cNvPr>
            <p:cNvSpPr txBox="1"/>
            <p:nvPr/>
          </p:nvSpPr>
          <p:spPr>
            <a:xfrm>
              <a:off x="5646005" y="3823441"/>
              <a:ext cx="6060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accent4">
                      <a:lumMod val="75000"/>
                    </a:schemeClr>
                  </a:solidFill>
                </a:rPr>
                <a:t>O</a:t>
              </a:r>
              <a:endParaRPr lang="ko-KR" altLang="en-US" sz="3600" b="1" dirty="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7A51013-DF11-4A37-9CC2-A10C16EE8313}"/>
                </a:ext>
              </a:extLst>
            </p:cNvPr>
            <p:cNvSpPr txBox="1"/>
            <p:nvPr/>
          </p:nvSpPr>
          <p:spPr>
            <a:xfrm>
              <a:off x="6523117" y="3823441"/>
              <a:ext cx="606056" cy="6617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accent4">
                      <a:lumMod val="75000"/>
                    </a:schemeClr>
                  </a:solidFill>
                </a:rPr>
                <a:t>T</a:t>
              </a:r>
              <a:endParaRPr lang="ko-KR" altLang="en-US" sz="3600" b="1" dirty="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147B7F0-07C5-4591-BAD3-4D85E82379D5}"/>
                </a:ext>
              </a:extLst>
            </p:cNvPr>
            <p:cNvSpPr txBox="1"/>
            <p:nvPr/>
          </p:nvSpPr>
          <p:spPr>
            <a:xfrm>
              <a:off x="1477925" y="1463192"/>
              <a:ext cx="2935740" cy="18819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661CAF9-E4EB-40F6-B000-3A824E43F899}"/>
                </a:ext>
              </a:extLst>
            </p:cNvPr>
            <p:cNvSpPr txBox="1"/>
            <p:nvPr/>
          </p:nvSpPr>
          <p:spPr>
            <a:xfrm>
              <a:off x="8307571" y="1463192"/>
              <a:ext cx="2935740" cy="18819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</a:p>
            <a:p>
              <a:pPr marL="285750" indent="-2857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  <a:p>
              <a:pPr marL="285750" indent="-2857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  <a:p>
              <a:pPr marL="285750" indent="-2857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BD794AC-3523-438E-B304-1201F7C9A65A}"/>
                </a:ext>
              </a:extLst>
            </p:cNvPr>
            <p:cNvSpPr txBox="1"/>
            <p:nvPr/>
          </p:nvSpPr>
          <p:spPr>
            <a:xfrm>
              <a:off x="1484496" y="4057432"/>
              <a:ext cx="2935740" cy="18819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654BDA4-9273-4195-B566-63D12604A1BC}"/>
                </a:ext>
              </a:extLst>
            </p:cNvPr>
            <p:cNvSpPr txBox="1"/>
            <p:nvPr/>
          </p:nvSpPr>
          <p:spPr>
            <a:xfrm>
              <a:off x="8314142" y="4057432"/>
              <a:ext cx="2935740" cy="18819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</a:p>
            <a:p>
              <a:pPr marL="285750" indent="-2857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  <a:p>
              <a:pPr marL="285750" indent="-2857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  <a:p>
              <a:pPr marL="285750" indent="-2857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spc="300" dirty="0">
                  <a:solidFill>
                    <a:schemeClr val="accent4">
                      <a:lumMod val="50000"/>
                    </a:schemeClr>
                  </a:solidFill>
                </a:rPr>
                <a:t>Insert Title Here</a:t>
              </a:r>
              <a:endParaRPr lang="ko-KR" altLang="en-US" sz="2000" spc="300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32179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8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실내, 사람이(가) 표시된 사진&#10;&#10;자동 생성된 설명">
            <a:extLst>
              <a:ext uri="{FF2B5EF4-FFF2-40B4-BE49-F238E27FC236}">
                <a16:creationId xmlns:a16="http://schemas.microsoft.com/office/drawing/2014/main" id="{4D077A45-DF2B-4618-9394-A141B13B14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029" y="1210058"/>
            <a:ext cx="5647941" cy="56479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3D82F33-5629-4A89-96F7-5348A5E7BF64}"/>
              </a:ext>
            </a:extLst>
          </p:cNvPr>
          <p:cNvSpPr txBox="1"/>
          <p:nvPr/>
        </p:nvSpPr>
        <p:spPr>
          <a:xfrm>
            <a:off x="3877059" y="499731"/>
            <a:ext cx="443788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Thank You</a:t>
            </a:r>
            <a:endParaRPr lang="ko-KR" altLang="en-US" sz="6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32774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460392"/>
            <a:ext cx="37506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SHOEFLY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란</a:t>
            </a:r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25779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 </a:t>
            </a:r>
            <a:r>
              <a:rPr lang="ko-KR" altLang="en-US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소개 및 개요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1" name="그룹 30"/>
          <p:cNvGrpSpPr/>
          <p:nvPr/>
        </p:nvGrpSpPr>
        <p:grpSpPr>
          <a:xfrm>
            <a:off x="8750445" y="1980367"/>
            <a:ext cx="1379913" cy="1988996"/>
            <a:chOff x="1337122" y="2206255"/>
            <a:chExt cx="1379913" cy="1988996"/>
          </a:xfrm>
          <a:solidFill>
            <a:schemeClr val="tx2"/>
          </a:solidFill>
        </p:grpSpPr>
        <p:sp>
          <p:nvSpPr>
            <p:cNvPr id="26" name="타원 25"/>
            <p:cNvSpPr/>
            <p:nvPr/>
          </p:nvSpPr>
          <p:spPr>
            <a:xfrm>
              <a:off x="1587729" y="2206255"/>
              <a:ext cx="878701" cy="87870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9" name="타원 28"/>
            <p:cNvSpPr/>
            <p:nvPr/>
          </p:nvSpPr>
          <p:spPr>
            <a:xfrm>
              <a:off x="1337123" y="2739044"/>
              <a:ext cx="1379912" cy="137991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1337122" y="3352283"/>
              <a:ext cx="1379913" cy="84296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32" name="타원 31"/>
          <p:cNvSpPr/>
          <p:nvPr/>
        </p:nvSpPr>
        <p:spPr>
          <a:xfrm>
            <a:off x="4168638" y="1368333"/>
            <a:ext cx="3213064" cy="3213064"/>
          </a:xfrm>
          <a:prstGeom prst="ellipse">
            <a:avLst/>
          </a:prstGeom>
          <a:noFill/>
          <a:ln w="127000" cmpd="sng">
            <a:solidFill>
              <a:srgbClr val="FFD8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2179" r="97386">
                        <a14:foregroundMark x1="25926" y1="74684" x2="25926" y2="74684"/>
                        <a14:foregroundMark x1="38562" y1="85443" x2="38562" y2="85443"/>
                        <a14:foregroundMark x1="41176" y1="89241" x2="41176" y2="89241"/>
                        <a14:foregroundMark x1="51198" y1="85443" x2="51198" y2="85443"/>
                        <a14:foregroundMark x1="53377" y1="75316" x2="53377" y2="75316"/>
                        <a14:foregroundMark x1="61002" y1="78481" x2="61002" y2="78481"/>
                        <a14:foregroundMark x1="65359" y1="91772" x2="65359" y2="91772"/>
                        <a14:foregroundMark x1="69499" y1="87975" x2="69499" y2="87975"/>
                        <a14:foregroundMark x1="72549" y1="75316" x2="72549" y2="75316"/>
                        <a14:foregroundMark x1="78649" y1="75316" x2="78649" y2="75316"/>
                        <a14:foregroundMark x1="93464" y1="79747" x2="93464" y2="797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850" y="2491033"/>
            <a:ext cx="2812640" cy="968185"/>
          </a:xfrm>
          <a:prstGeom prst="rect">
            <a:avLst/>
          </a:prstGeom>
        </p:spPr>
      </p:pic>
      <p:grpSp>
        <p:nvGrpSpPr>
          <p:cNvPr id="34" name="그룹 33"/>
          <p:cNvGrpSpPr/>
          <p:nvPr/>
        </p:nvGrpSpPr>
        <p:grpSpPr>
          <a:xfrm>
            <a:off x="1414397" y="1980367"/>
            <a:ext cx="1379913" cy="1988996"/>
            <a:chOff x="1337122" y="2206255"/>
            <a:chExt cx="1379913" cy="1988996"/>
          </a:xfrm>
          <a:solidFill>
            <a:schemeClr val="tx2"/>
          </a:solidFill>
        </p:grpSpPr>
        <p:sp>
          <p:nvSpPr>
            <p:cNvPr id="35" name="타원 34"/>
            <p:cNvSpPr/>
            <p:nvPr/>
          </p:nvSpPr>
          <p:spPr>
            <a:xfrm>
              <a:off x="1587729" y="2206255"/>
              <a:ext cx="878701" cy="87870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6" name="타원 35"/>
            <p:cNvSpPr/>
            <p:nvPr/>
          </p:nvSpPr>
          <p:spPr>
            <a:xfrm>
              <a:off x="1337123" y="2739044"/>
              <a:ext cx="1379912" cy="137991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1337122" y="3352283"/>
              <a:ext cx="1379913" cy="84296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39" name="오른쪽 화살표 38"/>
          <p:cNvSpPr/>
          <p:nvPr/>
        </p:nvSpPr>
        <p:spPr>
          <a:xfrm>
            <a:off x="3170470" y="2732549"/>
            <a:ext cx="627590" cy="484632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0" name="오른쪽 화살표 39"/>
          <p:cNvSpPr/>
          <p:nvPr/>
        </p:nvSpPr>
        <p:spPr>
          <a:xfrm>
            <a:off x="7752278" y="2733896"/>
            <a:ext cx="627590" cy="484632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1120638" y="4994581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000" b="1" dirty="0"/>
              <a:t>한정판 상품에 대해 안전한 거래를 제공합니다</a:t>
            </a:r>
            <a:endParaRPr lang="en-US" altLang="ko-KR" sz="2000" b="1" dirty="0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C7572EA4-C175-4288-B8F2-459F6ED88B72}"/>
              </a:ext>
            </a:extLst>
          </p:cNvPr>
          <p:cNvCxnSpPr>
            <a:cxnSpLocks/>
          </p:cNvCxnSpPr>
          <p:nvPr/>
        </p:nvCxnSpPr>
        <p:spPr>
          <a:xfrm>
            <a:off x="1120638" y="4969642"/>
            <a:ext cx="1488558" cy="0"/>
          </a:xfrm>
          <a:prstGeom prst="line">
            <a:avLst/>
          </a:prstGeom>
          <a:solidFill>
            <a:schemeClr val="accent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9621B7AA-E91B-4BBF-883E-CD410876B42F}"/>
              </a:ext>
            </a:extLst>
          </p:cNvPr>
          <p:cNvSpPr txBox="1"/>
          <p:nvPr/>
        </p:nvSpPr>
        <p:spPr>
          <a:xfrm>
            <a:off x="1373987" y="5459847"/>
            <a:ext cx="101737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>
                <a:solidFill>
                  <a:schemeClr val="tx2">
                    <a:lumMod val="50000"/>
                  </a:schemeClr>
                </a:solidFill>
              </a:rPr>
              <a:t>거래를 위해 서로의 개인 정보를 공유할 필요가 없습니다</a:t>
            </a:r>
            <a:r>
              <a:rPr lang="en-US" altLang="ko-KR" sz="1600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altLang="ko-KR" sz="1600" b="1" dirty="0">
                <a:solidFill>
                  <a:srgbClr val="FC9598"/>
                </a:solidFill>
              </a:rPr>
              <a:t>SHOEFLY</a:t>
            </a:r>
            <a:r>
              <a:rPr lang="ko-KR" altLang="en-US" sz="1600" dirty="0">
                <a:solidFill>
                  <a:schemeClr val="tx2">
                    <a:lumMod val="50000"/>
                  </a:schemeClr>
                </a:solidFill>
              </a:rPr>
              <a:t>가 안전한 거래를 도와드립니다</a:t>
            </a:r>
            <a:r>
              <a:rPr lang="en-US" altLang="ko-KR" sz="16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ko-KR" altLang="en-US" sz="16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1235672" y="3426695"/>
            <a:ext cx="1737361" cy="768502"/>
          </a:xfrm>
          <a:prstGeom prst="roundRect">
            <a:avLst/>
          </a:prstGeom>
          <a:solidFill>
            <a:srgbClr val="CEB9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/>
              <a:t>판매자</a:t>
            </a:r>
          </a:p>
        </p:txBody>
      </p:sp>
      <p:sp>
        <p:nvSpPr>
          <p:cNvPr id="46" name="모서리가 둥근 직사각형 45"/>
          <p:cNvSpPr/>
          <p:nvPr/>
        </p:nvSpPr>
        <p:spPr>
          <a:xfrm>
            <a:off x="8571720" y="3426695"/>
            <a:ext cx="1737361" cy="768502"/>
          </a:xfrm>
          <a:prstGeom prst="roundRect">
            <a:avLst/>
          </a:prstGeom>
          <a:solidFill>
            <a:srgbClr val="CEB9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/>
              <a:t>구매자</a:t>
            </a:r>
          </a:p>
        </p:txBody>
      </p:sp>
      <p:sp>
        <p:nvSpPr>
          <p:cNvPr id="49" name="직사각형 48"/>
          <p:cNvSpPr/>
          <p:nvPr/>
        </p:nvSpPr>
        <p:spPr>
          <a:xfrm>
            <a:off x="1155561" y="5547532"/>
            <a:ext cx="172145" cy="1721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621B7AA-E91B-4BBF-883E-CD410876B42F}"/>
              </a:ext>
            </a:extLst>
          </p:cNvPr>
          <p:cNvSpPr txBox="1"/>
          <p:nvPr/>
        </p:nvSpPr>
        <p:spPr>
          <a:xfrm>
            <a:off x="1373987" y="5852615"/>
            <a:ext cx="101737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>
                <a:solidFill>
                  <a:schemeClr val="tx2">
                    <a:lumMod val="50000"/>
                  </a:schemeClr>
                </a:solidFill>
              </a:rPr>
              <a:t>철저한 검수를 통해 </a:t>
            </a:r>
            <a:r>
              <a:rPr lang="ko-KR" altLang="en-US" sz="1600" dirty="0" err="1">
                <a:solidFill>
                  <a:schemeClr val="tx2">
                    <a:lumMod val="50000"/>
                  </a:schemeClr>
                </a:solidFill>
              </a:rPr>
              <a:t>가품에</a:t>
            </a:r>
            <a:r>
              <a:rPr lang="ko-KR" altLang="en-US" sz="1600" dirty="0">
                <a:solidFill>
                  <a:schemeClr val="tx2">
                    <a:lumMod val="50000"/>
                  </a:schemeClr>
                </a:solidFill>
              </a:rPr>
              <a:t> 대한 불안감을 없애 드립니다</a:t>
            </a:r>
            <a:r>
              <a:rPr lang="en-US" altLang="ko-KR" sz="16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ko-KR" altLang="en-US" sz="16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1155561" y="5940300"/>
            <a:ext cx="172145" cy="1721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621B7AA-E91B-4BBF-883E-CD410876B42F}"/>
              </a:ext>
            </a:extLst>
          </p:cNvPr>
          <p:cNvSpPr txBox="1"/>
          <p:nvPr/>
        </p:nvSpPr>
        <p:spPr>
          <a:xfrm>
            <a:off x="1373987" y="6245383"/>
            <a:ext cx="101737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>
                <a:solidFill>
                  <a:schemeClr val="tx2">
                    <a:lumMod val="50000"/>
                  </a:schemeClr>
                </a:solidFill>
              </a:rPr>
              <a:t>거래 중인 상품들을 통해 시세 파악이 가능합니다</a:t>
            </a:r>
            <a:r>
              <a:rPr lang="en-US" altLang="ko-KR" sz="16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ko-KR" altLang="en-US" sz="16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1155561" y="6333068"/>
            <a:ext cx="172145" cy="1721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98530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460392"/>
            <a:ext cx="4309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팀원소개 및 역할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25779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 </a:t>
            </a:r>
            <a:r>
              <a:rPr lang="ko-KR" altLang="en-US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소개 및 개요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482454" y="1264948"/>
            <a:ext cx="2634826" cy="5045543"/>
            <a:chOff x="793952" y="1094126"/>
            <a:chExt cx="2634826" cy="5045543"/>
          </a:xfrm>
        </p:grpSpPr>
        <p:sp>
          <p:nvSpPr>
            <p:cNvPr id="14" name="직사각형 13"/>
            <p:cNvSpPr/>
            <p:nvPr/>
          </p:nvSpPr>
          <p:spPr>
            <a:xfrm>
              <a:off x="793952" y="2107835"/>
              <a:ext cx="2634826" cy="4031834"/>
            </a:xfrm>
            <a:prstGeom prst="rect">
              <a:avLst/>
            </a:prstGeom>
            <a:noFill/>
            <a:ln w="1016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66F8BB50-E128-481B-A16F-7172051C5D58}"/>
                </a:ext>
              </a:extLst>
            </p:cNvPr>
            <p:cNvSpPr/>
            <p:nvPr/>
          </p:nvSpPr>
          <p:spPr>
            <a:xfrm>
              <a:off x="1274182" y="1094126"/>
              <a:ext cx="1595874" cy="159587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3865" y="1418746"/>
              <a:ext cx="946634" cy="946634"/>
            </a:xfrm>
            <a:prstGeom prst="rect">
              <a:avLst/>
            </a:prstGeom>
          </p:spPr>
        </p:pic>
        <p:sp>
          <p:nvSpPr>
            <p:cNvPr id="19" name="모서리가 둥근 직사각형 18"/>
            <p:cNvSpPr/>
            <p:nvPr/>
          </p:nvSpPr>
          <p:spPr>
            <a:xfrm>
              <a:off x="1067416" y="2413704"/>
              <a:ext cx="2053849" cy="680923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2400" b="1" dirty="0"/>
                <a:t>박세환</a:t>
              </a:r>
              <a:r>
                <a:rPr kumimoji="1" lang="en-US" altLang="ko-KR" sz="1600" b="1" dirty="0"/>
                <a:t>(</a:t>
              </a:r>
              <a:r>
                <a:rPr lang="ko-KR" altLang="en-US" sz="1600" b="1" dirty="0"/>
                <a:t>조장</a:t>
              </a:r>
              <a:r>
                <a:rPr kumimoji="1" lang="en-US" altLang="ko-KR" sz="1600" b="1" dirty="0"/>
                <a:t>)</a:t>
              </a:r>
              <a:endParaRPr kumimoji="1" lang="ko-KR" altLang="en-US" sz="2400" b="1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03610" y="3218342"/>
              <a:ext cx="2381460" cy="18929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공지사항</a:t>
              </a: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 FAQ, 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관리자페이지</a:t>
              </a:r>
              <a:endPara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DB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설계 </a:t>
              </a: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(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총괄</a:t>
              </a: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)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작업 스케줄러</a:t>
              </a: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작성</a:t>
              </a:r>
              <a:endPara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GITHUB 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관리담당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3356286" y="1264948"/>
            <a:ext cx="2634826" cy="5045543"/>
            <a:chOff x="793952" y="1094126"/>
            <a:chExt cx="2634826" cy="5045543"/>
          </a:xfrm>
        </p:grpSpPr>
        <p:sp>
          <p:nvSpPr>
            <p:cNvPr id="24" name="직사각형 23"/>
            <p:cNvSpPr/>
            <p:nvPr/>
          </p:nvSpPr>
          <p:spPr>
            <a:xfrm>
              <a:off x="793952" y="2107835"/>
              <a:ext cx="2634826" cy="4031834"/>
            </a:xfrm>
            <a:prstGeom prst="rect">
              <a:avLst/>
            </a:prstGeom>
            <a:noFill/>
            <a:ln w="1016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66F8BB50-E128-481B-A16F-7172051C5D58}"/>
                </a:ext>
              </a:extLst>
            </p:cNvPr>
            <p:cNvSpPr/>
            <p:nvPr/>
          </p:nvSpPr>
          <p:spPr>
            <a:xfrm>
              <a:off x="1274182" y="1094126"/>
              <a:ext cx="1595874" cy="159587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pic>
          <p:nvPicPr>
            <p:cNvPr id="26" name="그림 2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3865" y="1418746"/>
              <a:ext cx="946634" cy="946634"/>
            </a:xfrm>
            <a:prstGeom prst="rect">
              <a:avLst/>
            </a:prstGeom>
          </p:spPr>
        </p:pic>
        <p:sp>
          <p:nvSpPr>
            <p:cNvPr id="27" name="모서리가 둥근 직사각형 26"/>
            <p:cNvSpPr/>
            <p:nvPr/>
          </p:nvSpPr>
          <p:spPr>
            <a:xfrm>
              <a:off x="1067416" y="2413704"/>
              <a:ext cx="2053849" cy="680923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2400" b="1" dirty="0" err="1"/>
                <a:t>안소은</a:t>
              </a:r>
              <a:endParaRPr kumimoji="1" lang="ko-KR" altLang="en-US" sz="2400" b="1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03610" y="3218342"/>
              <a:ext cx="2381460" cy="22622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상품 리스트</a:t>
              </a: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 </a:t>
              </a:r>
              <a:b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</a:b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구매 및 판매</a:t>
              </a:r>
              <a:endPara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요구사항명세서 작성</a:t>
              </a:r>
              <a:endPara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이미지 편집 및 로고 준비</a:t>
              </a:r>
              <a:endPara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스토리보드 추가편집</a:t>
              </a:r>
              <a:endPara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6221511" y="1264948"/>
            <a:ext cx="2634826" cy="5045543"/>
            <a:chOff x="793952" y="1094126"/>
            <a:chExt cx="2634826" cy="5045543"/>
          </a:xfrm>
        </p:grpSpPr>
        <p:sp>
          <p:nvSpPr>
            <p:cNvPr id="30" name="직사각형 29"/>
            <p:cNvSpPr/>
            <p:nvPr/>
          </p:nvSpPr>
          <p:spPr>
            <a:xfrm>
              <a:off x="793952" y="2107835"/>
              <a:ext cx="2634826" cy="4031834"/>
            </a:xfrm>
            <a:prstGeom prst="rect">
              <a:avLst/>
            </a:prstGeom>
            <a:noFill/>
            <a:ln w="1016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66F8BB50-E128-481B-A16F-7172051C5D58}"/>
                </a:ext>
              </a:extLst>
            </p:cNvPr>
            <p:cNvSpPr/>
            <p:nvPr/>
          </p:nvSpPr>
          <p:spPr>
            <a:xfrm>
              <a:off x="1274182" y="1094126"/>
              <a:ext cx="1595874" cy="159587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pic>
          <p:nvPicPr>
            <p:cNvPr id="32" name="그림 3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3865" y="1418746"/>
              <a:ext cx="946634" cy="946634"/>
            </a:xfrm>
            <a:prstGeom prst="rect">
              <a:avLst/>
            </a:prstGeom>
          </p:spPr>
        </p:pic>
        <p:sp>
          <p:nvSpPr>
            <p:cNvPr id="33" name="모서리가 둥근 직사각형 32"/>
            <p:cNvSpPr/>
            <p:nvPr/>
          </p:nvSpPr>
          <p:spPr>
            <a:xfrm>
              <a:off x="1067416" y="2413704"/>
              <a:ext cx="2053849" cy="680923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2400" b="1" dirty="0" err="1"/>
                <a:t>정유한</a:t>
              </a:r>
              <a:endParaRPr kumimoji="1" lang="ko-KR" altLang="en-US" sz="2400" b="1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903610" y="3218342"/>
              <a:ext cx="2381460" cy="21185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ja-JP"/>
              </a:defPPr>
              <a:lvl1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  <a:defRPr sz="1600">
                  <a:solidFill>
                    <a:schemeClr val="tx1">
                      <a:lumMod val="85000"/>
                      <a:lumOff val="15000"/>
                    </a:schemeClr>
                  </a:solidFill>
                </a:defRPr>
              </a:lvl1pPr>
            </a:lstStyle>
            <a:p>
              <a:r>
                <a:rPr lang="ko-KR" altLang="en-US" dirty="0"/>
                <a:t>회원 페이지 </a:t>
              </a:r>
              <a:r>
                <a:rPr lang="en-US" altLang="ko-KR" dirty="0"/>
                <a:t>(</a:t>
              </a:r>
              <a:r>
                <a:rPr lang="ko-KR" altLang="en-US" dirty="0"/>
                <a:t>로그인</a:t>
              </a:r>
              <a:r>
                <a:rPr lang="en-US" altLang="ko-KR" dirty="0"/>
                <a:t>, </a:t>
              </a:r>
              <a:br>
                <a:rPr lang="en-US" altLang="ko-KR" dirty="0"/>
              </a:br>
              <a:r>
                <a:rPr lang="ko-KR" altLang="en-US" dirty="0"/>
                <a:t>마이 페이지</a:t>
              </a:r>
              <a:r>
                <a:rPr lang="en-US" altLang="ko-KR" dirty="0"/>
                <a:t>)</a:t>
              </a:r>
            </a:p>
            <a:p>
              <a:r>
                <a:rPr lang="ko-KR" altLang="en-US" dirty="0"/>
                <a:t>주소</a:t>
              </a:r>
              <a:r>
                <a:rPr lang="en-US" altLang="ko-KR" dirty="0"/>
                <a:t>API</a:t>
              </a:r>
            </a:p>
            <a:p>
              <a:r>
                <a:rPr lang="ko-KR" altLang="en-US" dirty="0"/>
                <a:t>스토리보드 작성</a:t>
              </a:r>
              <a:endParaRPr lang="en-US" altLang="ko-KR" dirty="0"/>
            </a:p>
          </p:txBody>
        </p:sp>
      </p:grpSp>
      <p:grpSp>
        <p:nvGrpSpPr>
          <p:cNvPr id="35" name="그룹 34"/>
          <p:cNvGrpSpPr/>
          <p:nvPr/>
        </p:nvGrpSpPr>
        <p:grpSpPr>
          <a:xfrm>
            <a:off x="9089342" y="1264948"/>
            <a:ext cx="2634826" cy="5045543"/>
            <a:chOff x="793952" y="1094126"/>
            <a:chExt cx="2634826" cy="5045543"/>
          </a:xfrm>
        </p:grpSpPr>
        <p:sp>
          <p:nvSpPr>
            <p:cNvPr id="36" name="직사각형 35"/>
            <p:cNvSpPr/>
            <p:nvPr/>
          </p:nvSpPr>
          <p:spPr>
            <a:xfrm>
              <a:off x="793952" y="2107835"/>
              <a:ext cx="2634826" cy="4031834"/>
            </a:xfrm>
            <a:prstGeom prst="rect">
              <a:avLst/>
            </a:prstGeom>
            <a:noFill/>
            <a:ln w="1016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66F8BB50-E128-481B-A16F-7172051C5D58}"/>
                </a:ext>
              </a:extLst>
            </p:cNvPr>
            <p:cNvSpPr/>
            <p:nvPr/>
          </p:nvSpPr>
          <p:spPr>
            <a:xfrm>
              <a:off x="1274182" y="1094126"/>
              <a:ext cx="1595874" cy="159587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pic>
          <p:nvPicPr>
            <p:cNvPr id="38" name="그림 3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3865" y="1418746"/>
              <a:ext cx="946634" cy="946634"/>
            </a:xfrm>
            <a:prstGeom prst="rect">
              <a:avLst/>
            </a:prstGeom>
          </p:spPr>
        </p:pic>
        <p:sp>
          <p:nvSpPr>
            <p:cNvPr id="39" name="모서리가 둥근 직사각형 38"/>
            <p:cNvSpPr/>
            <p:nvPr/>
          </p:nvSpPr>
          <p:spPr>
            <a:xfrm>
              <a:off x="1067416" y="2413704"/>
              <a:ext cx="2053849" cy="680923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2400" b="1" dirty="0" err="1"/>
                <a:t>윤기태</a:t>
              </a:r>
              <a:endParaRPr kumimoji="1" lang="ko-KR" altLang="en-US" sz="2400" b="1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903610" y="3218342"/>
              <a:ext cx="2381460" cy="15236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ja-JP"/>
              </a:defPPr>
              <a:lvl1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  <a:defRPr sz="1600">
                  <a:solidFill>
                    <a:schemeClr val="tx1">
                      <a:lumMod val="85000"/>
                      <a:lumOff val="15000"/>
                    </a:schemeClr>
                  </a:solidFill>
                </a:defRPr>
              </a:lvl1pPr>
            </a:lstStyle>
            <a:p>
              <a:r>
                <a:rPr lang="en-US" altLang="ko-KR" dirty="0"/>
                <a:t>INDEX </a:t>
              </a:r>
              <a:r>
                <a:rPr lang="ko-KR" altLang="en-US" dirty="0"/>
                <a:t>페이지</a:t>
              </a:r>
              <a:r>
                <a:rPr lang="en-US" altLang="ko-KR" dirty="0"/>
                <a:t>, </a:t>
              </a:r>
              <a:br>
                <a:rPr lang="en-US" altLang="ko-KR" dirty="0"/>
              </a:br>
              <a:r>
                <a:rPr lang="ko-KR" altLang="en-US" dirty="0"/>
                <a:t>후기 게시판</a:t>
              </a:r>
              <a:endParaRPr lang="en-US" altLang="ko-KR" dirty="0"/>
            </a:p>
            <a:p>
              <a:r>
                <a:rPr lang="ko-KR" altLang="en-US" dirty="0"/>
                <a:t>상품 샘플 데이터 생성 및 이미지 조사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1985954560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D767B"/>
            </a:gs>
            <a:gs pos="30000">
              <a:srgbClr val="F8ADA8"/>
            </a:gs>
            <a:gs pos="78000">
              <a:srgbClr val="D8C9C6"/>
            </a:gs>
            <a:gs pos="100000">
              <a:srgbClr val="AFD7D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86400" cy="6858000"/>
          </a:xfrm>
          <a:prstGeom prst="rect">
            <a:avLst/>
          </a:prstGeom>
        </p:spPr>
      </p:pic>
      <p:sp>
        <p:nvSpPr>
          <p:cNvPr id="4" name="正方形/長方形 1">
            <a:extLst>
              <a:ext uri="{FF2B5EF4-FFF2-40B4-BE49-F238E27FC236}">
                <a16:creationId xmlns:a16="http://schemas.microsoft.com/office/drawing/2014/main" id="{06958DF4-BC45-4BE1-8480-5FD300E27B59}"/>
              </a:ext>
            </a:extLst>
          </p:cNvPr>
          <p:cNvSpPr/>
          <p:nvPr/>
        </p:nvSpPr>
        <p:spPr>
          <a:xfrm>
            <a:off x="7324367" y="1849332"/>
            <a:ext cx="3159336" cy="3159336"/>
          </a:xfrm>
          <a:prstGeom prst="rect">
            <a:avLst/>
          </a:prstGeom>
          <a:noFill/>
          <a:ln w="165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8B381D-9A50-4C58-9438-A7AA511FA1FD}"/>
              </a:ext>
            </a:extLst>
          </p:cNvPr>
          <p:cNvSpPr txBox="1"/>
          <p:nvPr/>
        </p:nvSpPr>
        <p:spPr>
          <a:xfrm>
            <a:off x="7738280" y="3157878"/>
            <a:ext cx="231024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</a:rPr>
              <a:t>개발환경 및</a:t>
            </a:r>
            <a:r>
              <a:rPr lang="en-US" altLang="ko-KR" sz="3200" b="1" dirty="0">
                <a:solidFill>
                  <a:schemeClr val="bg1"/>
                </a:solidFill>
              </a:rPr>
              <a:t/>
            </a:r>
            <a:br>
              <a:rPr lang="en-US" altLang="ko-KR" sz="3200" b="1" dirty="0">
                <a:solidFill>
                  <a:schemeClr val="bg1"/>
                </a:solidFill>
              </a:rPr>
            </a:br>
            <a:r>
              <a:rPr lang="ko-KR" altLang="en-US" sz="3200" b="1" dirty="0">
                <a:solidFill>
                  <a:schemeClr val="bg1"/>
                </a:solidFill>
              </a:rPr>
              <a:t>기획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0F9463-4505-451F-8BF5-877E3F648D14}"/>
              </a:ext>
            </a:extLst>
          </p:cNvPr>
          <p:cNvSpPr txBox="1"/>
          <p:nvPr/>
        </p:nvSpPr>
        <p:spPr>
          <a:xfrm flipH="1">
            <a:off x="8535350" y="2573103"/>
            <a:ext cx="7373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300" dirty="0">
                <a:solidFill>
                  <a:schemeClr val="bg1"/>
                </a:solidFill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25801084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460392"/>
            <a:ext cx="25122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개발 환경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30139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 </a:t>
            </a:r>
            <a:r>
              <a:rPr lang="ko-KR" altLang="en-US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개발환경 및 기획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69407" y="1178298"/>
            <a:ext cx="11033090" cy="1454370"/>
          </a:xfrm>
          <a:prstGeom prst="rect">
            <a:avLst/>
          </a:prstGeom>
          <a:noFill/>
          <a:ln w="1016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73799" y="1323935"/>
            <a:ext cx="461665" cy="157759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b="1" dirty="0"/>
              <a:t>구현 언어</a:t>
            </a:r>
          </a:p>
        </p:txBody>
      </p:sp>
      <p:pic>
        <p:nvPicPr>
          <p:cNvPr id="18" name="그림 1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790" r="32860"/>
          <a:stretch>
            <a:fillRect/>
          </a:stretch>
        </p:blipFill>
        <p:spPr>
          <a:xfrm>
            <a:off x="1852169" y="1228733"/>
            <a:ext cx="936494" cy="1403935"/>
          </a:xfrm>
          <a:prstGeom prst="rect">
            <a:avLst/>
          </a:prstGeom>
        </p:spPr>
      </p:pic>
      <p:pic>
        <p:nvPicPr>
          <p:cNvPr id="19" name="그림 15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210" r="16790"/>
          <a:stretch>
            <a:fillRect/>
          </a:stretch>
        </p:blipFill>
        <p:spPr>
          <a:xfrm>
            <a:off x="2749899" y="1405715"/>
            <a:ext cx="1290540" cy="1049970"/>
          </a:xfrm>
          <a:prstGeom prst="rect">
            <a:avLst/>
          </a:prstGeom>
        </p:spPr>
      </p:pic>
      <p:pic>
        <p:nvPicPr>
          <p:cNvPr id="20" name="그림 1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040439" y="1464891"/>
            <a:ext cx="1338973" cy="828888"/>
          </a:xfrm>
          <a:prstGeom prst="rect">
            <a:avLst/>
          </a:prstGeom>
        </p:spPr>
      </p:pic>
      <p:pic>
        <p:nvPicPr>
          <p:cNvPr id="21" name="그림 4"/>
          <p:cNvPicPr>
            <a:picLocks noChangeAspect="1"/>
          </p:cNvPicPr>
          <p:nvPr/>
        </p:nvPicPr>
        <p:blipFill rotWithShape="1">
          <a:blip r:embed="rId5"/>
          <a:srcRect l="45000" t="23020" r="42260" b="53950"/>
          <a:stretch>
            <a:fillRect/>
          </a:stretch>
        </p:blipFill>
        <p:spPr>
          <a:xfrm>
            <a:off x="5476001" y="1340228"/>
            <a:ext cx="1164566" cy="1180943"/>
          </a:xfrm>
          <a:prstGeom prst="rect">
            <a:avLst/>
          </a:prstGeom>
        </p:spPr>
      </p:pic>
      <p:pic>
        <p:nvPicPr>
          <p:cNvPr id="22" name="그림 5"/>
          <p:cNvPicPr>
            <a:picLocks noChangeAspect="1"/>
          </p:cNvPicPr>
          <p:nvPr/>
        </p:nvPicPr>
        <p:blipFill rotWithShape="1">
          <a:blip r:embed="rId5"/>
          <a:srcRect l="67170" t="23020" r="20470" b="53950"/>
          <a:stretch>
            <a:fillRect/>
          </a:stretch>
        </p:blipFill>
        <p:spPr>
          <a:xfrm>
            <a:off x="6308091" y="1349306"/>
            <a:ext cx="1228066" cy="1283362"/>
          </a:xfrm>
          <a:prstGeom prst="rect">
            <a:avLst/>
          </a:prstGeom>
        </p:spPr>
      </p:pic>
      <p:pic>
        <p:nvPicPr>
          <p:cNvPr id="23" name="그림 3"/>
          <p:cNvPicPr>
            <a:picLocks noChangeAspect="1"/>
          </p:cNvPicPr>
          <p:nvPr/>
        </p:nvPicPr>
        <p:blipFill rotWithShape="1">
          <a:blip r:embed="rId5"/>
          <a:srcRect l="22080" t="23020" r="65660" b="53950"/>
          <a:stretch>
            <a:fillRect/>
          </a:stretch>
        </p:blipFill>
        <p:spPr>
          <a:xfrm>
            <a:off x="7248226" y="1349306"/>
            <a:ext cx="1121435" cy="1180943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8630504" y="1640384"/>
            <a:ext cx="679292" cy="70120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9598274" y="1666087"/>
            <a:ext cx="1287517" cy="735724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569407" y="2917771"/>
            <a:ext cx="5339024" cy="1454370"/>
          </a:xfrm>
          <a:prstGeom prst="rect">
            <a:avLst/>
          </a:prstGeom>
          <a:noFill/>
          <a:ln w="1016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6263473" y="2917771"/>
            <a:ext cx="2558980" cy="1454370"/>
          </a:xfrm>
          <a:prstGeom prst="rect">
            <a:avLst/>
          </a:prstGeom>
          <a:noFill/>
          <a:ln w="1016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9177496" y="2917771"/>
            <a:ext cx="2425002" cy="1454370"/>
          </a:xfrm>
          <a:prstGeom prst="rect">
            <a:avLst/>
          </a:prstGeom>
          <a:noFill/>
          <a:ln w="1016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31" name="그림 30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10010336" y="3315067"/>
            <a:ext cx="1283872" cy="616258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673799" y="3036133"/>
            <a:ext cx="461665" cy="157759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b="1" dirty="0"/>
              <a:t>DB</a:t>
            </a:r>
            <a:r>
              <a:rPr lang="ko-KR" altLang="en-US" b="1" dirty="0"/>
              <a:t> 서버</a:t>
            </a:r>
            <a:endParaRPr lang="en-US" altLang="ko-KR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6409734" y="3036133"/>
            <a:ext cx="461665" cy="157759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b="1" dirty="0"/>
              <a:t>WAS</a:t>
            </a:r>
            <a:endParaRPr lang="ko-KR" altLang="en-US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9323756" y="3036133"/>
            <a:ext cx="461665" cy="157759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b="1" dirty="0"/>
              <a:t>서버 언어</a:t>
            </a:r>
          </a:p>
        </p:txBody>
      </p:sp>
      <p:pic>
        <p:nvPicPr>
          <p:cNvPr id="35" name="그림 34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>
            <a:off x="1573244" y="3236117"/>
            <a:ext cx="1417483" cy="774158"/>
          </a:xfrm>
          <a:prstGeom prst="rect">
            <a:avLst/>
          </a:prstGeom>
        </p:spPr>
      </p:pic>
      <p:pic>
        <p:nvPicPr>
          <p:cNvPr id="36" name="그림 10"/>
          <p:cNvPicPr>
            <a:picLocks noChangeAspect="1"/>
          </p:cNvPicPr>
          <p:nvPr/>
        </p:nvPicPr>
        <p:blipFill rotWithShape="1"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1170" r="16540"/>
          <a:stretch>
            <a:fillRect/>
          </a:stretch>
        </p:blipFill>
        <p:spPr>
          <a:xfrm>
            <a:off x="3261615" y="3113054"/>
            <a:ext cx="1099001" cy="993200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 rotWithShape="1">
          <a:blip r:embed="rId11"/>
          <a:stretch>
            <a:fillRect/>
          </a:stretch>
        </p:blipFill>
        <p:spPr>
          <a:xfrm>
            <a:off x="7142820" y="3318406"/>
            <a:ext cx="1274235" cy="691869"/>
          </a:xfrm>
          <a:prstGeom prst="rect">
            <a:avLst/>
          </a:prstGeom>
        </p:spPr>
      </p:pic>
      <p:sp>
        <p:nvSpPr>
          <p:cNvPr id="38" name="직사각형 37"/>
          <p:cNvSpPr/>
          <p:nvPr/>
        </p:nvSpPr>
        <p:spPr>
          <a:xfrm>
            <a:off x="569407" y="4627961"/>
            <a:ext cx="8608089" cy="1454370"/>
          </a:xfrm>
          <a:prstGeom prst="rect">
            <a:avLst/>
          </a:prstGeom>
          <a:noFill/>
          <a:ln w="1016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9" name="TextBox 38"/>
          <p:cNvSpPr txBox="1"/>
          <p:nvPr/>
        </p:nvSpPr>
        <p:spPr>
          <a:xfrm>
            <a:off x="673799" y="4760453"/>
            <a:ext cx="461665" cy="157759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b="1" dirty="0"/>
              <a:t>사용 도구</a:t>
            </a:r>
          </a:p>
        </p:txBody>
      </p:sp>
      <p:pic>
        <p:nvPicPr>
          <p:cNvPr id="40" name="그림 39"/>
          <p:cNvPicPr>
            <a:picLocks noChangeAspect="1"/>
          </p:cNvPicPr>
          <p:nvPr/>
        </p:nvPicPr>
        <p:blipFill rotWithShape="1">
          <a:blip r:embed="rId12"/>
          <a:stretch>
            <a:fillRect/>
          </a:stretch>
        </p:blipFill>
        <p:spPr>
          <a:xfrm>
            <a:off x="1224082" y="5046527"/>
            <a:ext cx="2014837" cy="518101"/>
          </a:xfrm>
          <a:prstGeom prst="rect">
            <a:avLst/>
          </a:prstGeom>
        </p:spPr>
      </p:pic>
      <p:pic>
        <p:nvPicPr>
          <p:cNvPr id="41" name="그림 40"/>
          <p:cNvPicPr>
            <a:picLocks noChangeAspect="1"/>
          </p:cNvPicPr>
          <p:nvPr/>
        </p:nvPicPr>
        <p:blipFill rotWithShape="1">
          <a:blip r:embed="rId13"/>
          <a:stretch>
            <a:fillRect/>
          </a:stretch>
        </p:blipFill>
        <p:spPr>
          <a:xfrm>
            <a:off x="3535030" y="5056032"/>
            <a:ext cx="2248945" cy="528352"/>
          </a:xfrm>
          <a:prstGeom prst="rect">
            <a:avLst/>
          </a:prstGeom>
        </p:spPr>
      </p:pic>
      <p:pic>
        <p:nvPicPr>
          <p:cNvPr id="42" name="그림 41"/>
          <p:cNvPicPr>
            <a:picLocks noChangeAspect="1"/>
          </p:cNvPicPr>
          <p:nvPr/>
        </p:nvPicPr>
        <p:blipFill rotWithShape="1">
          <a:blip r:embed="rId14"/>
          <a:stretch>
            <a:fillRect/>
          </a:stretch>
        </p:blipFill>
        <p:spPr>
          <a:xfrm>
            <a:off x="5972729" y="5029263"/>
            <a:ext cx="2236833" cy="562403"/>
          </a:xfrm>
          <a:prstGeom prst="rect">
            <a:avLst/>
          </a:prstGeom>
        </p:spPr>
      </p:pic>
      <p:pic>
        <p:nvPicPr>
          <p:cNvPr id="43" name="그림 42"/>
          <p:cNvPicPr>
            <a:picLocks noChangeAspect="1"/>
          </p:cNvPicPr>
          <p:nvPr/>
        </p:nvPicPr>
        <p:blipFill rotWithShape="1">
          <a:blip r:embed="rId15"/>
          <a:stretch>
            <a:fillRect/>
          </a:stretch>
        </p:blipFill>
        <p:spPr>
          <a:xfrm>
            <a:off x="8190578" y="4813065"/>
            <a:ext cx="1020414" cy="985024"/>
          </a:xfrm>
          <a:prstGeom prst="rect">
            <a:avLst/>
          </a:prstGeom>
        </p:spPr>
      </p:pic>
      <p:sp>
        <p:nvSpPr>
          <p:cNvPr id="47" name="직사각형 46"/>
          <p:cNvSpPr/>
          <p:nvPr/>
        </p:nvSpPr>
        <p:spPr>
          <a:xfrm>
            <a:off x="9449418" y="4613724"/>
            <a:ext cx="2153079" cy="1454370"/>
          </a:xfrm>
          <a:prstGeom prst="rect">
            <a:avLst/>
          </a:prstGeom>
          <a:noFill/>
          <a:ln w="1016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8" name="TextBox 47"/>
          <p:cNvSpPr txBox="1"/>
          <p:nvPr/>
        </p:nvSpPr>
        <p:spPr>
          <a:xfrm>
            <a:off x="9564637" y="4760453"/>
            <a:ext cx="461665" cy="157759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b="1" dirty="0"/>
              <a:t>API</a:t>
            </a:r>
            <a:endParaRPr lang="ko-KR" altLang="en-US" b="1" dirty="0"/>
          </a:p>
        </p:txBody>
      </p:sp>
      <p:pic>
        <p:nvPicPr>
          <p:cNvPr id="1026" name="Picture 2" descr="https://www.juso.go.kr/img/common/logo.png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8702" y="5360052"/>
            <a:ext cx="1643420" cy="359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30549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E972084E-914C-4679-8E56-F9E685AA3707}"/>
              </a:ext>
            </a:extLst>
          </p:cNvPr>
          <p:cNvSpPr/>
          <p:nvPr/>
        </p:nvSpPr>
        <p:spPr>
          <a:xfrm>
            <a:off x="1170685" y="1228747"/>
            <a:ext cx="10021453" cy="5168861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460392"/>
            <a:ext cx="41601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요구사항 명세서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30139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 </a:t>
            </a:r>
            <a:r>
              <a:rPr lang="ko-KR" altLang="en-US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개발환경 및 기획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C1A667AD-DCA8-4E36-A7FE-B2508F45AEF4}"/>
              </a:ext>
            </a:extLst>
          </p:cNvPr>
          <p:cNvSpPr/>
          <p:nvPr/>
        </p:nvSpPr>
        <p:spPr>
          <a:xfrm>
            <a:off x="1542788" y="3158687"/>
            <a:ext cx="1173454" cy="104684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/>
              <a:t>사용자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23D61A72-687F-4D74-A51A-728FCCA1F3E9}"/>
              </a:ext>
            </a:extLst>
          </p:cNvPr>
          <p:cNvSpPr/>
          <p:nvPr/>
        </p:nvSpPr>
        <p:spPr>
          <a:xfrm>
            <a:off x="3130546" y="1576881"/>
            <a:ext cx="7401593" cy="2105226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D0339A86-5632-46B0-9CCA-354D89379DC3}"/>
              </a:ext>
            </a:extLst>
          </p:cNvPr>
          <p:cNvSpPr/>
          <p:nvPr/>
        </p:nvSpPr>
        <p:spPr>
          <a:xfrm>
            <a:off x="2987782" y="1295675"/>
            <a:ext cx="1334970" cy="1046840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판매요청</a:t>
            </a:r>
            <a:endParaRPr kumimoji="1" lang="ko-KR" altLang="en-US" dirty="0"/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241024D6-2987-4B55-919A-D42C1DC61CA4}"/>
              </a:ext>
            </a:extLst>
          </p:cNvPr>
          <p:cNvSpPr/>
          <p:nvPr/>
        </p:nvSpPr>
        <p:spPr>
          <a:xfrm>
            <a:off x="5714375" y="1295675"/>
            <a:ext cx="2401853" cy="1046840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SHOEFLY</a:t>
            </a:r>
            <a:r>
              <a:rPr lang="ko-KR" altLang="en-US" dirty="0"/>
              <a:t>에 </a:t>
            </a:r>
            <a:endParaRPr lang="en-US" altLang="ko-KR" dirty="0"/>
          </a:p>
          <a:p>
            <a:pPr algn="ctr"/>
            <a:r>
              <a:rPr lang="ko-KR" altLang="en-US" dirty="0"/>
              <a:t>상품을 배송</a:t>
            </a:r>
            <a:endParaRPr kumimoji="1" lang="ko-KR" altLang="en-US" dirty="0"/>
          </a:p>
        </p:txBody>
      </p:sp>
      <p:sp>
        <p:nvSpPr>
          <p:cNvPr id="70" name="사각형: 둥근 모서리 69">
            <a:extLst>
              <a:ext uri="{FF2B5EF4-FFF2-40B4-BE49-F238E27FC236}">
                <a16:creationId xmlns:a16="http://schemas.microsoft.com/office/drawing/2014/main" id="{D1247F0E-420F-4DE5-9992-B9E6AF7962A7}"/>
              </a:ext>
            </a:extLst>
          </p:cNvPr>
          <p:cNvSpPr/>
          <p:nvPr/>
        </p:nvSpPr>
        <p:spPr>
          <a:xfrm>
            <a:off x="9103472" y="1286876"/>
            <a:ext cx="1334970" cy="1046840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판매요청등록</a:t>
            </a:r>
            <a:endParaRPr kumimoji="1" lang="ko-KR" altLang="en-US" dirty="0"/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765174ED-5F0E-4AF0-BD93-E5ABFB4BB1EF}"/>
              </a:ext>
            </a:extLst>
          </p:cNvPr>
          <p:cNvSpPr/>
          <p:nvPr/>
        </p:nvSpPr>
        <p:spPr>
          <a:xfrm>
            <a:off x="4747140" y="1517343"/>
            <a:ext cx="640508" cy="55117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1" name="화살표: 오른쪽 70">
            <a:extLst>
              <a:ext uri="{FF2B5EF4-FFF2-40B4-BE49-F238E27FC236}">
                <a16:creationId xmlns:a16="http://schemas.microsoft.com/office/drawing/2014/main" id="{D36AA47D-12C9-42E8-A109-08CE18AB4629}"/>
              </a:ext>
            </a:extLst>
          </p:cNvPr>
          <p:cNvSpPr/>
          <p:nvPr/>
        </p:nvSpPr>
        <p:spPr>
          <a:xfrm>
            <a:off x="8226150" y="1508326"/>
            <a:ext cx="640508" cy="55117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9" name="사각형: 둥근 모서리 88">
            <a:extLst>
              <a:ext uri="{FF2B5EF4-FFF2-40B4-BE49-F238E27FC236}">
                <a16:creationId xmlns:a16="http://schemas.microsoft.com/office/drawing/2014/main" id="{1CB61BC6-1C6D-49D4-890A-3977AC3506A8}"/>
              </a:ext>
            </a:extLst>
          </p:cNvPr>
          <p:cNvSpPr/>
          <p:nvPr/>
        </p:nvSpPr>
        <p:spPr>
          <a:xfrm>
            <a:off x="3130546" y="3996392"/>
            <a:ext cx="7401593" cy="2105226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3" name="사각형: 둥근 모서리 72">
            <a:extLst>
              <a:ext uri="{FF2B5EF4-FFF2-40B4-BE49-F238E27FC236}">
                <a16:creationId xmlns:a16="http://schemas.microsoft.com/office/drawing/2014/main" id="{5DF03CD5-CEB1-485E-AA7A-86AE3DBCF784}"/>
              </a:ext>
            </a:extLst>
          </p:cNvPr>
          <p:cNvSpPr/>
          <p:nvPr/>
        </p:nvSpPr>
        <p:spPr>
          <a:xfrm>
            <a:off x="2987782" y="3839249"/>
            <a:ext cx="1334970" cy="1046840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구매요청</a:t>
            </a:r>
            <a:endParaRPr kumimoji="1" lang="ko-KR" altLang="en-US" dirty="0"/>
          </a:p>
        </p:txBody>
      </p:sp>
      <p:sp>
        <p:nvSpPr>
          <p:cNvPr id="75" name="사각형: 둥근 모서리 74">
            <a:extLst>
              <a:ext uri="{FF2B5EF4-FFF2-40B4-BE49-F238E27FC236}">
                <a16:creationId xmlns:a16="http://schemas.microsoft.com/office/drawing/2014/main" id="{BC849AF2-320B-47A0-8594-96804DB29457}"/>
              </a:ext>
            </a:extLst>
          </p:cNvPr>
          <p:cNvSpPr/>
          <p:nvPr/>
        </p:nvSpPr>
        <p:spPr>
          <a:xfrm>
            <a:off x="10249582" y="4524284"/>
            <a:ext cx="1334970" cy="1046840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상품을 수령</a:t>
            </a:r>
            <a:endParaRPr kumimoji="1" lang="ko-KR" altLang="en-US" dirty="0"/>
          </a:p>
        </p:txBody>
      </p:sp>
      <p:sp>
        <p:nvSpPr>
          <p:cNvPr id="76" name="화살표: 오른쪽 75">
            <a:extLst>
              <a:ext uri="{FF2B5EF4-FFF2-40B4-BE49-F238E27FC236}">
                <a16:creationId xmlns:a16="http://schemas.microsoft.com/office/drawing/2014/main" id="{9BC24075-7E6C-4C31-A2AF-8F9CCC25696C}"/>
              </a:ext>
            </a:extLst>
          </p:cNvPr>
          <p:cNvSpPr/>
          <p:nvPr/>
        </p:nvSpPr>
        <p:spPr>
          <a:xfrm>
            <a:off x="4427976" y="4057398"/>
            <a:ext cx="640508" cy="55117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0" name="사각형: 둥근 모서리 89">
            <a:extLst>
              <a:ext uri="{FF2B5EF4-FFF2-40B4-BE49-F238E27FC236}">
                <a16:creationId xmlns:a16="http://schemas.microsoft.com/office/drawing/2014/main" id="{185E49CE-0447-4D7D-8C68-B4DA3BA16C9A}"/>
              </a:ext>
            </a:extLst>
          </p:cNvPr>
          <p:cNvSpPr/>
          <p:nvPr/>
        </p:nvSpPr>
        <p:spPr>
          <a:xfrm>
            <a:off x="2987782" y="2503059"/>
            <a:ext cx="1334970" cy="1046840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구매 요청확인</a:t>
            </a:r>
            <a:endParaRPr kumimoji="1" lang="ko-KR" altLang="en-US" dirty="0"/>
          </a:p>
        </p:txBody>
      </p:sp>
      <p:sp>
        <p:nvSpPr>
          <p:cNvPr id="92" name="사각형: 둥근 모서리 91">
            <a:extLst>
              <a:ext uri="{FF2B5EF4-FFF2-40B4-BE49-F238E27FC236}">
                <a16:creationId xmlns:a16="http://schemas.microsoft.com/office/drawing/2014/main" id="{E3857980-360D-491A-BF15-92ED4BED615C}"/>
              </a:ext>
            </a:extLst>
          </p:cNvPr>
          <p:cNvSpPr/>
          <p:nvPr/>
        </p:nvSpPr>
        <p:spPr>
          <a:xfrm>
            <a:off x="8636535" y="2490858"/>
            <a:ext cx="1805474" cy="1046840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구매 요청자에게 상품 배송</a:t>
            </a:r>
            <a:endParaRPr kumimoji="1" lang="ko-KR" altLang="en-US" dirty="0"/>
          </a:p>
        </p:txBody>
      </p:sp>
      <p:sp>
        <p:nvSpPr>
          <p:cNvPr id="93" name="화살표: 오른쪽 92">
            <a:extLst>
              <a:ext uri="{FF2B5EF4-FFF2-40B4-BE49-F238E27FC236}">
                <a16:creationId xmlns:a16="http://schemas.microsoft.com/office/drawing/2014/main" id="{ED7E86B8-A7F5-46B1-90C5-9A64522CF3E6}"/>
              </a:ext>
            </a:extLst>
          </p:cNvPr>
          <p:cNvSpPr/>
          <p:nvPr/>
        </p:nvSpPr>
        <p:spPr>
          <a:xfrm>
            <a:off x="4503013" y="2728283"/>
            <a:ext cx="640508" cy="55117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4" name="화살표: 오른쪽 93">
            <a:extLst>
              <a:ext uri="{FF2B5EF4-FFF2-40B4-BE49-F238E27FC236}">
                <a16:creationId xmlns:a16="http://schemas.microsoft.com/office/drawing/2014/main" id="{D6451839-68F5-406B-AC8A-3736A8B23FFA}"/>
              </a:ext>
            </a:extLst>
          </p:cNvPr>
          <p:cNvSpPr/>
          <p:nvPr/>
        </p:nvSpPr>
        <p:spPr>
          <a:xfrm rot="18936463">
            <a:off x="6764381" y="2550668"/>
            <a:ext cx="640508" cy="55117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5" name="사각형: 둥근 모서리 94">
            <a:extLst>
              <a:ext uri="{FF2B5EF4-FFF2-40B4-BE49-F238E27FC236}">
                <a16:creationId xmlns:a16="http://schemas.microsoft.com/office/drawing/2014/main" id="{40871D3F-F373-4B36-BF6F-3F8E7AFCB32F}"/>
              </a:ext>
            </a:extLst>
          </p:cNvPr>
          <p:cNvSpPr/>
          <p:nvPr/>
        </p:nvSpPr>
        <p:spPr>
          <a:xfrm>
            <a:off x="5247026" y="2503059"/>
            <a:ext cx="1334970" cy="1046840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즉시 판매 요청</a:t>
            </a:r>
            <a:endParaRPr kumimoji="1" lang="ko-KR" altLang="en-US" dirty="0"/>
          </a:p>
        </p:txBody>
      </p:sp>
      <p:sp>
        <p:nvSpPr>
          <p:cNvPr id="96" name="화살표: 오른쪽 95">
            <a:extLst>
              <a:ext uri="{FF2B5EF4-FFF2-40B4-BE49-F238E27FC236}">
                <a16:creationId xmlns:a16="http://schemas.microsoft.com/office/drawing/2014/main" id="{0ED7B594-B16C-42E5-B9D4-6AC46752DDB9}"/>
              </a:ext>
            </a:extLst>
          </p:cNvPr>
          <p:cNvSpPr/>
          <p:nvPr/>
        </p:nvSpPr>
        <p:spPr>
          <a:xfrm rot="2549760">
            <a:off x="7854348" y="2595963"/>
            <a:ext cx="640508" cy="55117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7" name="사각형: 둥근 모서리 96">
            <a:extLst>
              <a:ext uri="{FF2B5EF4-FFF2-40B4-BE49-F238E27FC236}">
                <a16:creationId xmlns:a16="http://schemas.microsoft.com/office/drawing/2014/main" id="{BEEAEC58-E765-4AE8-9FF6-527ADC04926D}"/>
              </a:ext>
            </a:extLst>
          </p:cNvPr>
          <p:cNvSpPr/>
          <p:nvPr/>
        </p:nvSpPr>
        <p:spPr>
          <a:xfrm>
            <a:off x="5254180" y="3813177"/>
            <a:ext cx="1863557" cy="1046840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해당 금액의 즉시 판매요청</a:t>
            </a:r>
            <a:endParaRPr kumimoji="1" lang="ko-KR" altLang="en-US" dirty="0"/>
          </a:p>
        </p:txBody>
      </p:sp>
      <p:sp>
        <p:nvSpPr>
          <p:cNvPr id="98" name="사각형: 둥근 모서리 97">
            <a:extLst>
              <a:ext uri="{FF2B5EF4-FFF2-40B4-BE49-F238E27FC236}">
                <a16:creationId xmlns:a16="http://schemas.microsoft.com/office/drawing/2014/main" id="{565F9339-295C-4039-B766-26546089D04C}"/>
              </a:ext>
            </a:extLst>
          </p:cNvPr>
          <p:cNvSpPr/>
          <p:nvPr/>
        </p:nvSpPr>
        <p:spPr>
          <a:xfrm>
            <a:off x="2987782" y="5069304"/>
            <a:ext cx="1334970" cy="1046840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판매 요청확인</a:t>
            </a:r>
          </a:p>
        </p:txBody>
      </p:sp>
      <p:sp>
        <p:nvSpPr>
          <p:cNvPr id="101" name="사각형: 둥근 모서리 100">
            <a:extLst>
              <a:ext uri="{FF2B5EF4-FFF2-40B4-BE49-F238E27FC236}">
                <a16:creationId xmlns:a16="http://schemas.microsoft.com/office/drawing/2014/main" id="{5CFD229F-BD35-4E08-AD13-9B260B1C333B}"/>
              </a:ext>
            </a:extLst>
          </p:cNvPr>
          <p:cNvSpPr/>
          <p:nvPr/>
        </p:nvSpPr>
        <p:spPr>
          <a:xfrm>
            <a:off x="7747174" y="4445711"/>
            <a:ext cx="2141216" cy="1046840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SHOEFLY</a:t>
            </a:r>
            <a:r>
              <a:rPr lang="ko-KR" altLang="en-US" dirty="0"/>
              <a:t>에서 </a:t>
            </a:r>
            <a:endParaRPr lang="en-US" altLang="ko-KR" dirty="0"/>
          </a:p>
          <a:p>
            <a:pPr algn="ctr"/>
            <a:r>
              <a:rPr lang="ko-KR" altLang="en-US" dirty="0"/>
              <a:t>상품을 배송</a:t>
            </a:r>
            <a:endParaRPr kumimoji="1" lang="ko-KR" altLang="en-US" dirty="0"/>
          </a:p>
        </p:txBody>
      </p:sp>
      <p:sp>
        <p:nvSpPr>
          <p:cNvPr id="99" name="화살표: 오른쪽 98">
            <a:extLst>
              <a:ext uri="{FF2B5EF4-FFF2-40B4-BE49-F238E27FC236}">
                <a16:creationId xmlns:a16="http://schemas.microsoft.com/office/drawing/2014/main" id="{A4C287D2-151E-43FA-B40D-F786F6A67B8D}"/>
              </a:ext>
            </a:extLst>
          </p:cNvPr>
          <p:cNvSpPr/>
          <p:nvPr/>
        </p:nvSpPr>
        <p:spPr>
          <a:xfrm>
            <a:off x="4446503" y="5272065"/>
            <a:ext cx="640508" cy="55117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0" name="사각형: 둥근 모서리 99">
            <a:extLst>
              <a:ext uri="{FF2B5EF4-FFF2-40B4-BE49-F238E27FC236}">
                <a16:creationId xmlns:a16="http://schemas.microsoft.com/office/drawing/2014/main" id="{1A482D62-D952-49CE-8BBC-56988C4E2D32}"/>
              </a:ext>
            </a:extLst>
          </p:cNvPr>
          <p:cNvSpPr/>
          <p:nvPr/>
        </p:nvSpPr>
        <p:spPr>
          <a:xfrm>
            <a:off x="5254180" y="5069304"/>
            <a:ext cx="1863557" cy="1046840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즉시 구매요청</a:t>
            </a:r>
          </a:p>
        </p:txBody>
      </p:sp>
      <p:sp>
        <p:nvSpPr>
          <p:cNvPr id="77" name="화살표: 오른쪽 76">
            <a:extLst>
              <a:ext uri="{FF2B5EF4-FFF2-40B4-BE49-F238E27FC236}">
                <a16:creationId xmlns:a16="http://schemas.microsoft.com/office/drawing/2014/main" id="{8396EA55-5F30-4677-B0BC-1F1EF7AAE64D}"/>
              </a:ext>
            </a:extLst>
          </p:cNvPr>
          <p:cNvSpPr/>
          <p:nvPr/>
        </p:nvSpPr>
        <p:spPr>
          <a:xfrm>
            <a:off x="9796427" y="4718680"/>
            <a:ext cx="640508" cy="55117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2" name="화살표: 오른쪽 101">
            <a:extLst>
              <a:ext uri="{FF2B5EF4-FFF2-40B4-BE49-F238E27FC236}">
                <a16:creationId xmlns:a16="http://schemas.microsoft.com/office/drawing/2014/main" id="{5FE83BE7-7720-4394-9B63-80C538F068F4}"/>
              </a:ext>
            </a:extLst>
          </p:cNvPr>
          <p:cNvSpPr/>
          <p:nvPr/>
        </p:nvSpPr>
        <p:spPr>
          <a:xfrm rot="2549760">
            <a:off x="7145037" y="4126007"/>
            <a:ext cx="640508" cy="55117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3" name="화살표: 오른쪽 102">
            <a:extLst>
              <a:ext uri="{FF2B5EF4-FFF2-40B4-BE49-F238E27FC236}">
                <a16:creationId xmlns:a16="http://schemas.microsoft.com/office/drawing/2014/main" id="{3BE2C4D1-E2D3-4F69-987F-D8945D264BD4}"/>
              </a:ext>
            </a:extLst>
          </p:cNvPr>
          <p:cNvSpPr/>
          <p:nvPr/>
        </p:nvSpPr>
        <p:spPr>
          <a:xfrm rot="18936463">
            <a:off x="7171218" y="5299531"/>
            <a:ext cx="640508" cy="55117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73731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460392"/>
            <a:ext cx="4309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요구사항 명세서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30139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 </a:t>
            </a:r>
            <a:r>
              <a:rPr lang="ko-KR" altLang="en-US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개발환경 및 기획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그림 6" descr="테이블이(가) 표시된 사진&#10;&#10;자동 생성된 설명">
            <a:extLst>
              <a:ext uri="{FF2B5EF4-FFF2-40B4-BE49-F238E27FC236}">
                <a16:creationId xmlns:a16="http://schemas.microsoft.com/office/drawing/2014/main" id="{D59FCFCD-B9A4-415B-B3B1-9303905AC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716" y="1263964"/>
            <a:ext cx="10365971" cy="5430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794697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Office テーマ">
  <a:themeElements>
    <a:clrScheme name="Coral_2019">
      <a:dk1>
        <a:sysClr val="windowText" lastClr="000000"/>
      </a:dk1>
      <a:lt1>
        <a:sysClr val="window" lastClr="FFFFFF"/>
      </a:lt1>
      <a:dk2>
        <a:srgbClr val="D0CECE"/>
      </a:dk2>
      <a:lt2>
        <a:srgbClr val="FFFFFF"/>
      </a:lt2>
      <a:accent1>
        <a:srgbClr val="F86F6C"/>
      </a:accent1>
      <a:accent2>
        <a:srgbClr val="E9D3C6"/>
      </a:accent2>
      <a:accent3>
        <a:srgbClr val="EAA65F"/>
      </a:accent3>
      <a:accent4>
        <a:srgbClr val="BBAB94"/>
      </a:accent4>
      <a:accent5>
        <a:srgbClr val="BEDAE5"/>
      </a:accent5>
      <a:accent6>
        <a:srgbClr val="688084"/>
      </a:accent6>
      <a:hlink>
        <a:srgbClr val="44546A"/>
      </a:hlink>
      <a:folHlink>
        <a:srgbClr val="44546A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1552</TotalTime>
  <Words>850</Words>
  <Application>Microsoft Office PowerPoint</Application>
  <PresentationFormat>와이드스크린</PresentationFormat>
  <Paragraphs>204</Paragraphs>
  <Slides>36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40" baseType="lpstr">
      <vt:lpstr>나눔스퀘어라운드 Regular</vt:lpstr>
      <vt:lpstr>푸른전남 Medium</vt:lpstr>
      <vt:lpstr>Arial</vt:lpstr>
      <vt:lpstr>Office テーマ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Saebyeol Yu</dc:creator>
  <cp:lastModifiedBy>ITSC</cp:lastModifiedBy>
  <cp:revision>80</cp:revision>
  <cp:lastPrinted>2021-07-30T08:29:46Z</cp:lastPrinted>
  <dcterms:created xsi:type="dcterms:W3CDTF">2018-12-07T00:32:38Z</dcterms:created>
  <dcterms:modified xsi:type="dcterms:W3CDTF">2021-08-02T08:45:40Z</dcterms:modified>
</cp:coreProperties>
</file>

<file path=docProps/thumbnail.jpeg>
</file>